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35"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83" r:id="rId9"/>
    <p:sldId id="266" r:id="rId10"/>
    <p:sldId id="282" r:id="rId11"/>
    <p:sldId id="285" r:id="rId12"/>
    <p:sldId id="281" r:id="rId13"/>
    <p:sldId id="284" r:id="rId14"/>
    <p:sldId id="274" r:id="rId15"/>
    <p:sldId id="276" r:id="rId16"/>
    <p:sldId id="277"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F2C3D99-2106-4022-9EE5-B8820AD7AB01}">
          <p14:sldIdLst>
            <p14:sldId id="256"/>
            <p14:sldId id="257"/>
            <p14:sldId id="258"/>
            <p14:sldId id="259"/>
            <p14:sldId id="260"/>
            <p14:sldId id="261"/>
            <p14:sldId id="262"/>
            <p14:sldId id="283"/>
            <p14:sldId id="266"/>
            <p14:sldId id="282"/>
            <p14:sldId id="285"/>
            <p14:sldId id="281"/>
            <p14:sldId id="284"/>
            <p14:sldId id="274"/>
            <p14:sldId id="276"/>
            <p14:sldId id="2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varScale="1">
        <p:scale>
          <a:sx n="108" d="100"/>
          <a:sy n="108" d="100"/>
        </p:scale>
        <p:origin x="171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6" rIns="91413"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3" tIns="45706" rIns="91413" bIns="45706" rtlCol="0"/>
          <a:lstStyle>
            <a:lvl1pPr algn="r">
              <a:defRPr sz="1200"/>
            </a:lvl1pPr>
          </a:lstStyle>
          <a:p>
            <a:fld id="{22D64396-730A-490E-BF31-05F7F1CE7956}" type="datetimeFigureOut">
              <a:rPr kumimoji="1" lang="ja-JP" altLang="en-US" smtClean="0"/>
              <a:t>2025/2/19</a:t>
            </a:fld>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13" tIns="45706" rIns="91413"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6"/>
            <a:ext cx="2949575" cy="496887"/>
          </a:xfrm>
          <a:prstGeom prst="rect">
            <a:avLst/>
          </a:prstGeom>
        </p:spPr>
        <p:txBody>
          <a:bodyPr vert="horz" lIns="91413" tIns="45706" rIns="91413" bIns="45706" rtlCol="0" anchor="b"/>
          <a:lstStyle>
            <a:lvl1pPr algn="r">
              <a:defRPr sz="1200"/>
            </a:lvl1pPr>
          </a:lstStyle>
          <a:p>
            <a:fld id="{B3A72E8D-0BDC-482F-BF05-056B90E11465}" type="slidenum">
              <a:rPr kumimoji="1" lang="ja-JP" altLang="en-US" smtClean="0"/>
              <a:t>‹#›</a:t>
            </a:fld>
            <a:endParaRPr kumimoji="1" lang="ja-JP" altLang="en-US"/>
          </a:p>
        </p:txBody>
      </p:sp>
    </p:spTree>
    <p:extLst>
      <p:ext uri="{BB962C8B-B14F-4D97-AF65-F5344CB8AC3E}">
        <p14:creationId xmlns:p14="http://schemas.microsoft.com/office/powerpoint/2010/main" val="1022782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3" tIns="45706" rIns="91413"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13" tIns="45706" rIns="91413" bIns="45706" rtlCol="0"/>
          <a:lstStyle>
            <a:lvl1pPr algn="r">
              <a:defRPr sz="1200"/>
            </a:lvl1pPr>
          </a:lstStyle>
          <a:p>
            <a:fld id="{E32FF3E7-0CC1-4A3C-803C-37A4449CF814}"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3" tIns="45706" rIns="91413" bIns="45706"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13" tIns="45706" rIns="91413"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6887"/>
          </a:xfrm>
          <a:prstGeom prst="rect">
            <a:avLst/>
          </a:prstGeom>
        </p:spPr>
        <p:txBody>
          <a:bodyPr vert="horz" lIns="91413" tIns="45706" rIns="91413"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6887"/>
          </a:xfrm>
          <a:prstGeom prst="rect">
            <a:avLst/>
          </a:prstGeom>
        </p:spPr>
        <p:txBody>
          <a:bodyPr vert="horz" lIns="91413" tIns="45706" rIns="91413" bIns="45706" rtlCol="0" anchor="b"/>
          <a:lstStyle>
            <a:lvl1pPr algn="r">
              <a:defRPr sz="1200"/>
            </a:lvl1pPr>
          </a:lstStyle>
          <a:p>
            <a:fld id="{8560BC73-13AC-461C-A429-2203C16D1105}" type="slidenum">
              <a:rPr kumimoji="1" lang="ja-JP" altLang="en-US" smtClean="0"/>
              <a:t>‹#›</a:t>
            </a:fld>
            <a:endParaRPr kumimoji="1" lang="ja-JP" altLang="en-US"/>
          </a:p>
        </p:txBody>
      </p:sp>
    </p:spTree>
    <p:extLst>
      <p:ext uri="{BB962C8B-B14F-4D97-AF65-F5344CB8AC3E}">
        <p14:creationId xmlns:p14="http://schemas.microsoft.com/office/powerpoint/2010/main" val="51290419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560BC73-13AC-461C-A429-2203C16D1105}"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925705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8560BC73-13AC-461C-A429-2203C16D1105}" type="slidenum">
              <a:rPr kumimoji="1" lang="ja-JP" altLang="en-US" smtClean="0"/>
              <a:t>2</a:t>
            </a:fld>
            <a:endParaRPr kumimoji="1" lang="ja-JP" altLang="en-US"/>
          </a:p>
        </p:txBody>
      </p:sp>
    </p:spTree>
    <p:extLst>
      <p:ext uri="{BB962C8B-B14F-4D97-AF65-F5344CB8AC3E}">
        <p14:creationId xmlns:p14="http://schemas.microsoft.com/office/powerpoint/2010/main" val="213488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8560BC73-13AC-461C-A429-2203C16D1105}" type="slidenum">
              <a:rPr kumimoji="1" lang="ja-JP" altLang="en-US" smtClean="0"/>
              <a:t>7</a:t>
            </a:fld>
            <a:endParaRPr kumimoji="1" lang="ja-JP" altLang="en-US"/>
          </a:p>
        </p:txBody>
      </p:sp>
    </p:spTree>
    <p:extLst>
      <p:ext uri="{BB962C8B-B14F-4D97-AF65-F5344CB8AC3E}">
        <p14:creationId xmlns:p14="http://schemas.microsoft.com/office/powerpoint/2010/main" val="930523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8560BC73-13AC-461C-A429-2203C16D1105}" type="slidenum">
              <a:rPr kumimoji="1" lang="ja-JP" altLang="en-US" smtClean="0"/>
              <a:t>13</a:t>
            </a:fld>
            <a:endParaRPr kumimoji="1" lang="ja-JP" altLang="en-US"/>
          </a:p>
        </p:txBody>
      </p:sp>
    </p:spTree>
    <p:extLst>
      <p:ext uri="{BB962C8B-B14F-4D97-AF65-F5344CB8AC3E}">
        <p14:creationId xmlns:p14="http://schemas.microsoft.com/office/powerpoint/2010/main" val="452014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B1A5B3C-C39F-4A95-A0BC-9D7CC17264AE}"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197233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37167821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3933D4-1257-4EC3-BA34-CC15D14399FE}"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82723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5346360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3933D4-1257-4EC3-BA34-CC15D14399FE}"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356710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374328385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45246214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C18B0F-2038-4E7F-9B2A-F1A77038803E}"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211305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D00DCE-3D06-4AD0-B124-C6DB33CEBCCB}"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62659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9AC191-191D-4821-A014-B0E7F8DE371D}" type="datetime1">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284540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116278878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ADE004-73FE-4C59-AD52-D677B26C270F}" type="datetime1">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71814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2356C4-532E-448A-B2B9-0020D7FD8B72}" type="datetime1">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393045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9FBF7-24A1-41F2-899C-EE570376D13C}" type="datetime1">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404390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186454174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43780C-E22C-49F5-8FBC-9C787FA4EFCE}" type="datetime1">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408124698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043780C-E22C-49F5-8FBC-9C787FA4EFCE}" type="datetime1">
              <a:rPr kumimoji="1" lang="ja-JP" altLang="en-US" smtClean="0"/>
              <a:t>2025/2/19</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D3933D4-1257-4EC3-BA34-CC15D14399FE}" type="slidenum">
              <a:rPr kumimoji="1" lang="ja-JP" altLang="en-US" smtClean="0"/>
              <a:t>‹#›</a:t>
            </a:fld>
            <a:endParaRPr kumimoji="1" lang="ja-JP" altLang="en-US"/>
          </a:p>
        </p:txBody>
      </p:sp>
    </p:spTree>
    <p:extLst>
      <p:ext uri="{BB962C8B-B14F-4D97-AF65-F5344CB8AC3E}">
        <p14:creationId xmlns:p14="http://schemas.microsoft.com/office/powerpoint/2010/main" val="2338148753"/>
      </p:ext>
    </p:extLst>
  </p:cSld>
  <p:clrMap bg1="lt1" tx1="dk1" bg2="lt2" tx2="dk2" accent1="accent1" accent2="accent2" accent3="accent3" accent4="accent4" accent5="accent5" accent6="accent6" hlink="hlink" folHlink="folHlink"/>
  <p:sldLayoutIdLst>
    <p:sldLayoutId id="2147484436" r:id="rId1"/>
    <p:sldLayoutId id="2147484437" r:id="rId2"/>
    <p:sldLayoutId id="2147484438" r:id="rId3"/>
    <p:sldLayoutId id="2147484439" r:id="rId4"/>
    <p:sldLayoutId id="2147484440" r:id="rId5"/>
    <p:sldLayoutId id="2147484441" r:id="rId6"/>
    <p:sldLayoutId id="2147484442" r:id="rId7"/>
    <p:sldLayoutId id="2147484443" r:id="rId8"/>
    <p:sldLayoutId id="2147484444" r:id="rId9"/>
    <p:sldLayoutId id="2147484445" r:id="rId10"/>
    <p:sldLayoutId id="2147484446" r:id="rId11"/>
    <p:sldLayoutId id="2147484447" r:id="rId12"/>
    <p:sldLayoutId id="2147484448" r:id="rId13"/>
    <p:sldLayoutId id="2147484449" r:id="rId14"/>
    <p:sldLayoutId id="2147484450" r:id="rId15"/>
    <p:sldLayoutId id="2147484451"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66049" y="764705"/>
            <a:ext cx="6531982" cy="2376264"/>
          </a:xfrm>
        </p:spPr>
        <p:txBody>
          <a:bodyPr>
            <a:normAutofit fontScale="90000"/>
          </a:bodyPr>
          <a:lstStyle/>
          <a:p>
            <a:pPr algn="ctr"/>
            <a:r>
              <a:rPr kumimoji="1" lang="ja-JP" altLang="en-US" sz="44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ひろおサンタカード</a:t>
            </a:r>
            <a:br>
              <a:rPr kumimoji="1" lang="en-US" altLang="ja-JP" sz="44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44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子どもの夢を応援する</a:t>
            </a:r>
            <a:br>
              <a:rPr kumimoji="1" lang="en-US" altLang="ja-JP" sz="44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kumimoji="1" lang="ja-JP" altLang="en-US" sz="44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プロジェクト</a:t>
            </a:r>
            <a:br>
              <a:rPr kumimoji="1" lang="ja-JP" altLang="en-US"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br>
            <a:r>
              <a:rPr lang="ja-JP" altLang="en-US" sz="28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２０２４（令和６年度）事業報告</a:t>
            </a:r>
            <a:endParaRPr kumimoji="1" lang="ja-JP" altLang="en-US" sz="2800" dirty="0">
              <a:solidFill>
                <a:srgbClr val="00206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 name="サブタイトル 2"/>
          <p:cNvSpPr>
            <a:spLocks noGrp="1"/>
          </p:cNvSpPr>
          <p:nvPr>
            <p:ph type="subTitle" idx="1"/>
          </p:nvPr>
        </p:nvSpPr>
        <p:spPr>
          <a:xfrm>
            <a:off x="2843808" y="5877272"/>
            <a:ext cx="4083710" cy="609481"/>
          </a:xfrm>
        </p:spPr>
        <p:txBody>
          <a:bodyPr>
            <a:normAutofit/>
          </a:bodyPr>
          <a:lstStyle/>
          <a:p>
            <a:pPr algn="ct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広尾町北方圏交流振興会</a:t>
            </a:r>
            <a:endParaRPr kumimoji="1"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図 7">
            <a:extLst>
              <a:ext uri="{FF2B5EF4-FFF2-40B4-BE49-F238E27FC236}">
                <a16:creationId xmlns:a16="http://schemas.microsoft.com/office/drawing/2014/main" id="{21C8C0AB-8739-BF7F-9BD6-B68C39C8E3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1680" y="3499460"/>
            <a:ext cx="6480720" cy="2019319"/>
          </a:xfrm>
          <a:prstGeom prst="rect">
            <a:avLst/>
          </a:prstGeom>
        </p:spPr>
      </p:pic>
    </p:spTree>
    <p:extLst>
      <p:ext uri="{BB962C8B-B14F-4D97-AF65-F5344CB8AC3E}">
        <p14:creationId xmlns:p14="http://schemas.microsoft.com/office/powerpoint/2010/main" val="704546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954058" y="414276"/>
            <a:ext cx="6696744" cy="1214888"/>
          </a:xfrm>
        </p:spPr>
        <p:txBody>
          <a:bodyPr>
            <a:normAutofit fontScale="90000"/>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道内施設②　</a:t>
            </a:r>
            <a:r>
              <a:rPr lang="zh-TW"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北海愛星学園</a:t>
            </a:r>
            <a:br>
              <a:rPr lang="en-US" altLang="ja-JP"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br>
            <a:r>
              <a:rPr lang="zh-TW" altLang="en-US"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磯谷郡蘭越町字大谷</a:t>
            </a:r>
            <a:r>
              <a:rPr lang="en-US" altLang="zh-TW"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289</a:t>
            </a:r>
            <a:r>
              <a:rPr lang="ja-JP" altLang="en-US" sz="2700"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ja-JP" altLang="en-US" sz="27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亀尾 施設長</a:t>
            </a:r>
            <a:endParaRPr kumimoji="1"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7" name="コンテンツ プレースホルダー 2"/>
          <p:cNvSpPr>
            <a:spLocks noGrp="1"/>
          </p:cNvSpPr>
          <p:nvPr>
            <p:ph idx="1"/>
          </p:nvPr>
        </p:nvSpPr>
        <p:spPr>
          <a:xfrm>
            <a:off x="2123728" y="1757299"/>
            <a:ext cx="6696744" cy="1954942"/>
          </a:xfrm>
        </p:spPr>
        <p:txBody>
          <a:bodyPr>
            <a:normAutofit fontScale="85000" lnSpcReduction="10000"/>
          </a:bodyPr>
          <a:lstStyle/>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蘭越町の北海愛星学園も午後早い時間の訪問であり子どもたちとふれあうことはできませんでしたが、亀尾施設長に対して絵本とプレゼントを授与し、田中町長と懇談の時間をいただきました。</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後日クリスマス会の中でプレゼントを開封し、子どもたちは大喜びだったとお手紙をいただきました。</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プレゼント内容：ニンテンドースイッチ　４台</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絵本「サンタクロースとちいさな木」</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8" name="図 7">
            <a:extLst>
              <a:ext uri="{FF2B5EF4-FFF2-40B4-BE49-F238E27FC236}">
                <a16:creationId xmlns:a16="http://schemas.microsoft.com/office/drawing/2014/main" id="{7D00222C-972D-CB01-8E5C-63B9D4A549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1863" y="4531567"/>
            <a:ext cx="2549543" cy="1912157"/>
          </a:xfrm>
          <a:prstGeom prst="rect">
            <a:avLst/>
          </a:prstGeom>
          <a:effectLst>
            <a:softEdge rad="63500"/>
          </a:effectLst>
        </p:spPr>
      </p:pic>
      <p:pic>
        <p:nvPicPr>
          <p:cNvPr id="12" name="図 11">
            <a:extLst>
              <a:ext uri="{FF2B5EF4-FFF2-40B4-BE49-F238E27FC236}">
                <a16:creationId xmlns:a16="http://schemas.microsoft.com/office/drawing/2014/main" id="{A42EF446-C60E-C880-A9F9-A8DE663210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9650" y="4077072"/>
            <a:ext cx="2563365" cy="1922957"/>
          </a:xfrm>
          <a:prstGeom prst="rect">
            <a:avLst/>
          </a:prstGeom>
          <a:effectLst>
            <a:softEdge rad="63500"/>
          </a:effectLst>
        </p:spPr>
      </p:pic>
      <p:pic>
        <p:nvPicPr>
          <p:cNvPr id="14" name="図 13">
            <a:extLst>
              <a:ext uri="{FF2B5EF4-FFF2-40B4-BE49-F238E27FC236}">
                <a16:creationId xmlns:a16="http://schemas.microsoft.com/office/drawing/2014/main" id="{88E87247-165A-5B5B-A177-CC09CB851A1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3431" y="4574488"/>
            <a:ext cx="2537371" cy="1903028"/>
          </a:xfrm>
          <a:prstGeom prst="rect">
            <a:avLst/>
          </a:prstGeom>
          <a:effectLst>
            <a:softEdge rad="63500"/>
          </a:effectLst>
        </p:spPr>
      </p:pic>
    </p:spTree>
    <p:extLst>
      <p:ext uri="{BB962C8B-B14F-4D97-AF65-F5344CB8AC3E}">
        <p14:creationId xmlns:p14="http://schemas.microsoft.com/office/powerpoint/2010/main" val="166049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256493C3-6B27-AF4A-91D9-88F6FC676D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0033" y="4902412"/>
            <a:ext cx="2212590" cy="1724294"/>
          </a:xfrm>
          <a:prstGeom prst="rect">
            <a:avLst/>
          </a:prstGeom>
          <a:effectLst>
            <a:softEdge rad="63500"/>
          </a:effectLst>
        </p:spPr>
      </p:pic>
      <p:pic>
        <p:nvPicPr>
          <p:cNvPr id="12" name="図 11">
            <a:extLst>
              <a:ext uri="{FF2B5EF4-FFF2-40B4-BE49-F238E27FC236}">
                <a16:creationId xmlns:a16="http://schemas.microsoft.com/office/drawing/2014/main" id="{08F384FD-49FE-6DDE-E4AC-48934B9619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0164" y="4100434"/>
            <a:ext cx="2138608" cy="1603956"/>
          </a:xfrm>
          <a:prstGeom prst="rect">
            <a:avLst/>
          </a:prstGeom>
          <a:effectLst>
            <a:softEdge rad="63500"/>
          </a:effectLst>
        </p:spPr>
      </p:pic>
      <p:sp>
        <p:nvSpPr>
          <p:cNvPr id="6" name="タイトル 1"/>
          <p:cNvSpPr>
            <a:spLocks noGrp="1"/>
          </p:cNvSpPr>
          <p:nvPr>
            <p:ph type="title"/>
          </p:nvPr>
        </p:nvSpPr>
        <p:spPr>
          <a:xfrm>
            <a:off x="1835696" y="485211"/>
            <a:ext cx="6851104" cy="1138138"/>
          </a:xfrm>
        </p:spPr>
        <p:txBody>
          <a:bodyPr>
            <a:normAutofit fontScale="90000"/>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道内施設③　櫻ヶ丘学園</a:t>
            </a:r>
            <a:br>
              <a:rPr lang="en-US" altLang="ja-JP"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br>
            <a:r>
              <a:rPr lang="zh-TW" altLang="en-US"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余市郡仁木町銀山</a:t>
            </a:r>
            <a:r>
              <a:rPr lang="en-US" altLang="zh-TW"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2-247</a:t>
            </a:r>
            <a:r>
              <a:rPr lang="ja-JP" altLang="en-US" sz="2700"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r>
              <a:rPr lang="ja-JP" altLang="en-US" sz="27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菅 施設長</a:t>
            </a:r>
            <a:endParaRPr kumimoji="1"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7" name="コンテンツ プレースホルダー 2"/>
          <p:cNvSpPr>
            <a:spLocks noGrp="1"/>
          </p:cNvSpPr>
          <p:nvPr>
            <p:ph idx="1"/>
          </p:nvPr>
        </p:nvSpPr>
        <p:spPr>
          <a:xfrm>
            <a:off x="1835696" y="1697240"/>
            <a:ext cx="6851105" cy="2437381"/>
          </a:xfrm>
        </p:spPr>
        <p:txBody>
          <a:bodyPr>
            <a:normAutofit fontScale="70000" lnSpcReduction="20000"/>
          </a:bodyPr>
          <a:lstStyle/>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仁木町の櫻ヶ丘学園は夕方</a:t>
            </a: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訪問することができ、たくさんの子どもたちに対し、田中町長サンタのサプライズ訪問が大成功となりました。</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こちらでは今年度からひろおサンタカードのデザインでコラボした絵本「サンタクロース島のサンタさん」の主役となるサンタさんも登場し、子どもたちの驚く最高のリアクションを見ることが出来ました。</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最後は子どもたちみんなとハイタッチでのお別れとなりました。子どもたちの喜ぶ笑顔に、この取組みの続けていく意義を再確認させられました。</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プレゼント内容：電子ピアノ、ストラックアウト</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知育玩具、トランポリン、雪遊び玩具　ほか</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絵本「サンタクロースとちいさな木」</a:t>
            </a:r>
          </a:p>
          <a:p>
            <a:pPr marL="0" lvl="0" indent="0">
              <a:spcBef>
                <a:spcPts val="600"/>
              </a:spcBef>
              <a:buClr>
                <a:srgbClr val="FE8637"/>
              </a:buClr>
              <a:buNone/>
            </a:pP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3" name="図 2">
            <a:extLst>
              <a:ext uri="{FF2B5EF4-FFF2-40B4-BE49-F238E27FC236}">
                <a16:creationId xmlns:a16="http://schemas.microsoft.com/office/drawing/2014/main" id="{4A0D164E-A2D6-EB47-E0F6-6D90A44B9D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8356" y="4902412"/>
            <a:ext cx="2316874" cy="1636467"/>
          </a:xfrm>
          <a:prstGeom prst="rect">
            <a:avLst/>
          </a:prstGeom>
          <a:effectLst>
            <a:softEdge rad="63500"/>
          </a:effectLst>
        </p:spPr>
      </p:pic>
      <p:pic>
        <p:nvPicPr>
          <p:cNvPr id="10" name="図 9">
            <a:extLst>
              <a:ext uri="{FF2B5EF4-FFF2-40B4-BE49-F238E27FC236}">
                <a16:creationId xmlns:a16="http://schemas.microsoft.com/office/drawing/2014/main" id="{98C4CB49-49B4-1875-FCE3-3042DF22A0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25016" y="4134621"/>
            <a:ext cx="2168577" cy="1605677"/>
          </a:xfrm>
          <a:prstGeom prst="rect">
            <a:avLst/>
          </a:prstGeom>
          <a:effectLst>
            <a:softEdge rad="63500"/>
          </a:effectLst>
        </p:spPr>
      </p:pic>
    </p:spTree>
    <p:extLst>
      <p:ext uri="{BB962C8B-B14F-4D97-AF65-F5344CB8AC3E}">
        <p14:creationId xmlns:p14="http://schemas.microsoft.com/office/powerpoint/2010/main" val="3909425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1403648" y="692696"/>
            <a:ext cx="7056784" cy="720080"/>
          </a:xfrm>
        </p:spPr>
        <p:txBody>
          <a:bodyPr>
            <a:normAutofit/>
          </a:bodyPr>
          <a:lstStyle/>
          <a:p>
            <a:r>
              <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その他の道内施設への取組み</a:t>
            </a:r>
          </a:p>
        </p:txBody>
      </p:sp>
      <p:sp>
        <p:nvSpPr>
          <p:cNvPr id="3" name="コンテンツ プレースホルダー 2"/>
          <p:cNvSpPr>
            <a:spLocks noGrp="1"/>
          </p:cNvSpPr>
          <p:nvPr>
            <p:ph idx="1"/>
          </p:nvPr>
        </p:nvSpPr>
        <p:spPr>
          <a:xfrm>
            <a:off x="2123728" y="1772816"/>
            <a:ext cx="6624736" cy="4176464"/>
          </a:xfrm>
        </p:spPr>
        <p:txBody>
          <a:bodyPr>
            <a:normAutofit fontScale="92500" lnSpcReduction="10000"/>
          </a:bodyPr>
          <a:lstStyle/>
          <a:p>
            <a:pPr marL="0" indent="0">
              <a:buNone/>
            </a:pPr>
            <a:r>
              <a:rPr kumimoji="1" lang="ja-JP" altLang="en-US"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①サンタランドウッドランタン（キット）</a:t>
            </a:r>
            <a:endParaRPr kumimoji="1" lang="en-US" altLang="ja-JP"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kumimoji="1"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道内２５施設のに対し、広尾産の木材から作られたランタン作成キットを３セットずつ贈りました。</a:t>
            </a: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kumimoji="1"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・道内２５施設　７５セット</a:t>
            </a: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②ひろおサンタカード</a:t>
            </a:r>
            <a:endParaRPr lang="en-US" altLang="ja-JP"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kumimoji="1"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道内２５施設に入所する子どもたち全員に対し、今年のひろおサンタカードを贈りました。</a:t>
            </a: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・道内２５施設合計　</a:t>
            </a:r>
            <a:r>
              <a:rPr lang="ja-JP" altLang="en-US" sz="20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１，０７５</a:t>
            </a: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kumimoji="1" lang="en-US" altLang="ja-JP" sz="20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1674235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2070460" y="692696"/>
            <a:ext cx="2664296" cy="792088"/>
          </a:xfrm>
        </p:spPr>
        <p:txBody>
          <a:bodyPr>
            <a:normAutofit/>
          </a:bodyPr>
          <a:lstStyle/>
          <a:p>
            <a:r>
              <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道外施設</a:t>
            </a:r>
          </a:p>
        </p:txBody>
      </p:sp>
      <p:sp>
        <p:nvSpPr>
          <p:cNvPr id="3" name="コンテンツ プレースホルダー 2"/>
          <p:cNvSpPr>
            <a:spLocks noGrp="1"/>
          </p:cNvSpPr>
          <p:nvPr>
            <p:ph idx="1"/>
          </p:nvPr>
        </p:nvSpPr>
        <p:spPr>
          <a:xfrm>
            <a:off x="2483768" y="1700808"/>
            <a:ext cx="6192688" cy="4176464"/>
          </a:xfrm>
        </p:spPr>
        <p:txBody>
          <a:bodyPr>
            <a:normAutofit fontScale="85000" lnSpcReduction="20000"/>
          </a:bodyPr>
          <a:lstStyle/>
          <a:p>
            <a:pPr marL="0" indent="0">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今回は令和６年能登半島災害をお見舞いする趣旨により甲信越ブロックから石川県の７施設に対し入所者全員分のサンタカードを贈らせていただきました。</a:t>
            </a:r>
            <a:endParaRPr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児童養護施設　</a:t>
            </a: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林鍾園（金沢市）　　　　　　　２５通</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児童養護施設　梅光児童園（金沢市）　　　　　１３通</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児童養護施設　聖霊愛児園（金沢市）　　　　　４４通</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児童養護施設　享誠塾（金沢市）　　　　　　　３０通</a:t>
            </a:r>
            <a:endParaRPr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児童養護施設　育松園</a:t>
            </a: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（小松市）　　　　　　　１２通</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kumimoji="1"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kumimoji="1" lang="zh-TW"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児童養護施設　伊奈美園</a:t>
            </a:r>
            <a:r>
              <a:rPr kumimoji="1"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（加賀市）　　　　　　３６通</a:t>
            </a:r>
            <a:endParaRPr kumimoji="1" lang="en-US" altLang="ja-JP"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児童養護施設　あすなろ学園（</a:t>
            </a:r>
            <a:r>
              <a:rPr lang="zh-TW"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鳳珠郡穴水町</a:t>
            </a:r>
            <a:r>
              <a:rPr lang="ja-JP" altLang="en-US"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１９通</a:t>
            </a: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lang="en-US" altLang="ja-JP" sz="20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kumimoji="1"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石川県合計　　　　　　　　　　　　　　　　１７９通</a:t>
            </a:r>
            <a:endParaRPr kumimoji="1"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3499759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1680" y="692696"/>
            <a:ext cx="3600400" cy="838200"/>
          </a:xfrm>
        </p:spPr>
        <p:txBody>
          <a:bodyPr/>
          <a:lstStyle/>
          <a:p>
            <a:r>
              <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事業収支報告</a:t>
            </a:r>
          </a:p>
        </p:txBody>
      </p:sp>
      <p:sp>
        <p:nvSpPr>
          <p:cNvPr id="3" name="コンテンツ プレースホルダー 2"/>
          <p:cNvSpPr>
            <a:spLocks noGrp="1"/>
          </p:cNvSpPr>
          <p:nvPr>
            <p:ph idx="1"/>
          </p:nvPr>
        </p:nvSpPr>
        <p:spPr>
          <a:xfrm>
            <a:off x="2627784" y="1522258"/>
            <a:ext cx="6336704" cy="4968552"/>
          </a:xfrm>
        </p:spPr>
        <p:txBody>
          <a:bodyPr>
            <a:noAutofit/>
          </a:bodyPr>
          <a:lstStyle/>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＜収入の部＞</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企業との連携　　　　　　　　　　　１，０３７，３００円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広尾町民の参画　　　　　　　　　　　　　７１，８００円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北方圏交流振興会会計から繰入れ　　　　４１６，５２２円</a:t>
            </a:r>
            <a:endPar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収入合計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１，５２５，６２２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＜支出の部＞</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黒松内つくし園（プレゼント代）　　　　１３５，２８４円</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北海愛星学園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（プレゼント代）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１４５，８３８</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櫻ヶ丘学園（プレゼント代）　　　　　　１５０，０００円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その他道内施設（ウッドランタンキット）１５４，０００円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施設送付サンタカード代　　　　　　　　９４０，５００円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支出合計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１，５２５，６２２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収入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１，５２５，６２２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円 － 支出１，５２５，６２２円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０円</a:t>
            </a:r>
            <a:endPar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2987868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716413"/>
            <a:ext cx="5904656" cy="548640"/>
          </a:xfrm>
        </p:spPr>
        <p:txBody>
          <a:bodyPr>
            <a:normAutofit fontScale="90000"/>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今回のプロジェクトを終えて</a:t>
            </a:r>
            <a:endPar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979712" y="1265052"/>
            <a:ext cx="6768751" cy="5404307"/>
          </a:xfrm>
        </p:spPr>
        <p:txBody>
          <a:bodyPr>
            <a:noAutofit/>
          </a:bodyPr>
          <a:lstStyle/>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子どもの夢を応援するプロジェクト」にご賛同・ご協力いただいた企業や団体の皆様におかれましては、広尾サンタランドの大きな事業である「ひろおサンタカード」を活用した取組みにより、たくさんの子どもたちに喜びや感動を届けていただきましたこと、心より感謝申し上げます。</a:t>
            </a:r>
          </a:p>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本プロジェクトでは、今回道内３ヶ所の児童養護施設へ特別なプレゼント、また道内全施設にはひろおサンタカードとサンタランドウッドランタンキットを贈り、更に道外の児童養護施設として、令和６年中災害に見舞われた石川県の７施設にひろおサンタカードをお届けさせていただきました。</a:t>
            </a:r>
          </a:p>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私が町長となって初めて児童養護施設を訪問させていただきました。短い時間でしたが、親と過ごす事のできない子どもたちとふれあい、このプロジェクトを今後も継続して取り組んでいく意義を強く感じました。</a:t>
            </a:r>
          </a:p>
        </p:txBody>
      </p:sp>
    </p:spTree>
    <p:extLst>
      <p:ext uri="{BB962C8B-B14F-4D97-AF65-F5344CB8AC3E}">
        <p14:creationId xmlns:p14="http://schemas.microsoft.com/office/powerpoint/2010/main" val="359190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79712" y="620688"/>
            <a:ext cx="6624736" cy="5832648"/>
          </a:xfrm>
        </p:spPr>
        <p:txBody>
          <a:bodyPr>
            <a:normAutofit/>
          </a:bodyPr>
          <a:lstStyle/>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広尾サンタランドは昨年１１月にノルウェー・オスロ市から認定を受けて４０周年を迎え、それに伴うサンタランドツリー点灯式も記念行事として地域住民とともに盛大にお祝いすることが出来ました。私たちは改めて基本理念である「愛と平和・感謝と奉仕」を念頭に、世界中の誰もが知っているサンタクロースの世界に学び、夢やロマン、心の豊かさなど、町民とともにサンタランドらしいまちづくりを目指して参ります。</a:t>
            </a:r>
            <a:endParaRPr lang="en-US" altLang="ja-JP"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今後も「ひろおサンタカード事業」及び「子どもの夢を応援するプロジェクト」をより魅力ある取組みとして広く知っていただき、全ての子どもたちが笑顔となれるような事業として、企業・団体の皆様からのご指導をいただきながら実施して参りますので、引き続き広尾サンタランドへのご愛顧をよろしくお願い申し上げます。</a:t>
            </a:r>
            <a:endParaRPr lang="en-US" altLang="ja-JP"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endParaRPr>
          </a:p>
          <a:p>
            <a:pPr marL="0" lvl="0" indent="0">
              <a:spcBef>
                <a:spcPts val="600"/>
              </a:spcBef>
              <a:buClr>
                <a:srgbClr val="FE8637"/>
              </a:buClr>
              <a:buNone/>
            </a:pPr>
            <a:endParaRPr lang="en-US" altLang="ja-JP"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令和７年２月吉日</a:t>
            </a:r>
            <a:endParaRPr lang="en-US" altLang="ja-JP"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endParaRPr>
          </a:p>
          <a:p>
            <a:pPr marL="0" lvl="0" indent="0">
              <a:spcBef>
                <a:spcPts val="600"/>
              </a:spcBef>
              <a:buClr>
                <a:srgbClr val="FE8637"/>
              </a:buClr>
              <a:buNone/>
            </a:pPr>
            <a:r>
              <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　　　　　　　　　　</a:t>
            </a:r>
            <a:r>
              <a:rPr lang="ja-JP" altLang="en-US" sz="24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rPr>
              <a:t>広尾町長　田　中　靖　章</a:t>
            </a:r>
            <a:endParaRPr lang="ja-JP" altLang="en-US" sz="2000" b="0" dirty="0">
              <a:solidFill>
                <a:prstClr val="black"/>
              </a:solidFill>
              <a:latin typeface="HGS教科書体" panose="02020600000000000000" pitchFamily="18" charset="-128"/>
              <a:ea typeface="HGS教科書体" panose="02020600000000000000" pitchFamily="18" charset="-128"/>
              <a:cs typeface="メイリオ" panose="020B0604030504040204" pitchFamily="50" charset="-128"/>
            </a:endParaRPr>
          </a:p>
        </p:txBody>
      </p:sp>
    </p:spTree>
    <p:extLst>
      <p:ext uri="{BB962C8B-B14F-4D97-AF65-F5344CB8AC3E}">
        <p14:creationId xmlns:p14="http://schemas.microsoft.com/office/powerpoint/2010/main" val="81958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692696"/>
            <a:ext cx="5266928" cy="868958"/>
          </a:xfrm>
        </p:spPr>
        <p:txBody>
          <a:bodyPr>
            <a:normAutofit/>
          </a:bodyPr>
          <a:lstStyle/>
          <a:p>
            <a:r>
              <a:rPr lang="ja-JP" altLang="en-US" sz="3600"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プロジェクト実施概要</a:t>
            </a:r>
            <a:endParaRPr kumimoji="1" lang="ja-JP" altLang="en-US" sz="3600"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2015230" y="1412776"/>
            <a:ext cx="6589217" cy="4896544"/>
          </a:xfrm>
        </p:spPr>
        <p:txBody>
          <a:bodyPr>
            <a:normAutofit lnSpcReduction="10000"/>
          </a:bodyPr>
          <a:lstStyle/>
          <a:p>
            <a:pPr marL="0" indent="0">
              <a:buNone/>
            </a:pPr>
            <a:r>
              <a:rPr lang="ja-JP" altLang="en-US" sz="2400" b="0"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＜プロジェクト内容＞</a:t>
            </a:r>
            <a:endParaRPr lang="en-US" altLang="ja-JP" sz="2400" b="0"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marL="0" indent="0">
              <a:buNone/>
            </a:pPr>
            <a:r>
              <a:rPr lang="ja-JP" altLang="en-US" sz="2400" b="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「親と暮らせない子どもたちの</a:t>
            </a:r>
            <a:endParaRPr lang="en-US" altLang="ja-JP" sz="2400" b="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marL="0" indent="0" algn="ctr">
              <a:buNone/>
            </a:pPr>
            <a:r>
              <a:rPr lang="ja-JP" altLang="en-US" sz="2400" b="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クリスマスを応援！」</a:t>
            </a:r>
          </a:p>
          <a:p>
            <a:pPr marL="0" indent="0">
              <a:buNone/>
            </a:pPr>
            <a:endParaRPr lang="ja-JP" altLang="en-US" sz="20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2400" b="0" dirty="0">
                <a:latin typeface="HG丸ｺﾞｼｯｸM-PRO" panose="020F0600000000000000" pitchFamily="50" charset="-128"/>
                <a:ea typeface="HG丸ｺﾞｼｯｸM-PRO" panose="020F0600000000000000" pitchFamily="50" charset="-128"/>
                <a:cs typeface="メイリオ" panose="020B0604030504040204" pitchFamily="50" charset="-128"/>
              </a:rPr>
              <a:t>　ひろおサンタカードを通じて、地元地域や企業等の参画により取組みを実施しました。</a:t>
            </a:r>
            <a:endParaRPr lang="en-US" altLang="ja-JP" sz="24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lang="ja-JP" altLang="en-US" sz="24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buClr>
                <a:srgbClr val="F0A22E"/>
              </a:buClr>
              <a:buNone/>
            </a:pPr>
            <a:r>
              <a:rPr lang="ja-JP" altLang="en-US" sz="2400" b="0" dirty="0">
                <a:latin typeface="HG丸ｺﾞｼｯｸM-PRO" panose="020F0600000000000000" pitchFamily="50" charset="-128"/>
                <a:ea typeface="HG丸ｺﾞｼｯｸM-PRO" panose="020F0600000000000000" pitchFamily="50" charset="-128"/>
                <a:cs typeface="メイリオ" panose="020B0604030504040204" pitchFamily="50" charset="-128"/>
              </a:rPr>
              <a:t>　北海道内・外の児童養護施設に入所している子どもたちにクリスマスを楽しんでもらうため、ひろおサンタカードの申込み金等の一部を活用し、子どもたちの喜ぶプレゼントを施設へ贈る取組みを行いました。</a:t>
            </a:r>
          </a:p>
        </p:txBody>
      </p:sp>
    </p:spTree>
    <p:extLst>
      <p:ext uri="{BB962C8B-B14F-4D97-AF65-F5344CB8AC3E}">
        <p14:creationId xmlns:p14="http://schemas.microsoft.com/office/powerpoint/2010/main" val="2103007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35696" y="692696"/>
            <a:ext cx="3600400" cy="658683"/>
          </a:xfrm>
        </p:spPr>
        <p:txBody>
          <a:bodyPr>
            <a:normAutofit/>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取組み内容</a:t>
            </a:r>
            <a:endPar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763688" y="1412776"/>
            <a:ext cx="6912768" cy="4968552"/>
          </a:xfrm>
        </p:spPr>
        <p:txBody>
          <a:bodyPr>
            <a:noAutofit/>
          </a:bodyPr>
          <a:lstStyle/>
          <a:p>
            <a:pPr marL="0" lvl="0" indent="0">
              <a:spcBef>
                <a:spcPts val="600"/>
              </a:spcBef>
              <a:buClr>
                <a:srgbClr val="FE8637"/>
              </a:buClr>
              <a:buNone/>
            </a:pPr>
            <a:r>
              <a:rPr lang="ja-JP" altLang="en-US"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①ひろおサンタカード申込者全員が参加</a:t>
            </a:r>
          </a:p>
          <a:p>
            <a:pPr marL="0" lvl="0" indent="0">
              <a:spcBef>
                <a:spcPts val="600"/>
              </a:spcBef>
              <a:buClr>
                <a:srgbClr val="FE8637"/>
              </a:buClr>
              <a:buNone/>
            </a:pPr>
            <a:r>
              <a:rPr lang="ja-JP" altLang="en-US" sz="20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広尾サンタランドの基本理念「愛と平和、感謝と奉仕」を実践するためにひろおサンタカードの申込金の一部をこのプロジェクトに活用するものです。</a:t>
            </a:r>
          </a:p>
          <a:p>
            <a:pPr marL="0" lvl="0" indent="0">
              <a:spcBef>
                <a:spcPts val="600"/>
              </a:spcBef>
              <a:buClr>
                <a:srgbClr val="FE8637"/>
              </a:buClr>
              <a:buNone/>
            </a:pPr>
            <a:endParaRPr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②広尾町民や企業等の参画によりプレゼントを届ける</a:t>
            </a:r>
          </a:p>
          <a:p>
            <a:pPr marL="0" lvl="0" indent="0">
              <a:spcBef>
                <a:spcPts val="600"/>
              </a:spcBef>
              <a:buClr>
                <a:srgbClr val="FE8637"/>
              </a:buClr>
              <a:buNone/>
            </a:pP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広尾町民による申込みや、企業からはＣＳＲ活動の一環として参画していただき、それぞれ申込みの取りまとめを行っていただきました。</a:t>
            </a:r>
            <a:endParaRPr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集まった申込料金１通</a:t>
            </a:r>
            <a:r>
              <a:rPr lang="ja-JP" altLang="en-US" sz="20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７５</a:t>
            </a: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０円のうち、１５０円をプレゼント代とし、クリスマスプレゼントやサンタランドウッドランタン、また入所者全員へサンタカードを届けました。</a:t>
            </a:r>
            <a:endParaRPr lang="en-US" altLang="ja-JP"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0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送付先がない寄附としての申込金は、施設の子どもたちに送るサンタカードの代金に充てられました。</a:t>
            </a:r>
          </a:p>
          <a:p>
            <a:pPr marL="0" lvl="0" indent="0">
              <a:spcBef>
                <a:spcPts val="600"/>
              </a:spcBef>
              <a:buClr>
                <a:srgbClr val="FE8637"/>
              </a:buClr>
              <a:buNone/>
            </a:pPr>
            <a:endParaRPr lang="en-US" altLang="ja-JP" sz="2000" b="1" dirty="0">
              <a:solidFill>
                <a:srgbClr val="C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kumimoji="1" lang="ja-JP" altLang="en-US" sz="2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95554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7704" y="692696"/>
            <a:ext cx="4184357" cy="720080"/>
          </a:xfrm>
        </p:spPr>
        <p:txBody>
          <a:bodyPr>
            <a:normAutofit/>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取組み結果</a:t>
            </a:r>
            <a:endParaRPr kumimoji="1"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1907704" y="1484784"/>
            <a:ext cx="6984776" cy="4968552"/>
          </a:xfrm>
        </p:spPr>
        <p:txBody>
          <a:bodyPr>
            <a:normAutofit fontScale="92500" lnSpcReduction="10000"/>
          </a:bodyPr>
          <a:lstStyle/>
          <a:p>
            <a:pPr marL="0" indent="0">
              <a:spcBef>
                <a:spcPts val="600"/>
              </a:spcBef>
              <a:buClr>
                <a:srgbClr val="FE8637"/>
              </a:buClr>
              <a:buNone/>
            </a:pPr>
            <a:r>
              <a:rPr lang="ja-JP" altLang="en-US"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①ひろおサンタカード申込者全員が参加</a:t>
            </a:r>
          </a:p>
          <a:p>
            <a:pPr marL="0" lvl="0" indent="0">
              <a:spcBef>
                <a:spcPts val="600"/>
              </a:spcBef>
              <a:buClr>
                <a:srgbClr val="FE8637"/>
              </a:buClr>
              <a:buNone/>
            </a:pP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令和６年度ひろおサンタカード申込み実績</a:t>
            </a:r>
            <a:endParaRPr lang="en-US" altLang="ja-JP"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５，９４９</a:t>
            </a: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１５，４５７通</a:t>
            </a:r>
            <a:endParaRPr lang="en-US" altLang="ja-JP"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（前年比：３５６件増加、４，０１９通分の減少）</a:t>
            </a:r>
          </a:p>
          <a:p>
            <a:pPr marL="0" lvl="0" indent="0">
              <a:spcBef>
                <a:spcPts val="600"/>
              </a:spcBef>
              <a:buClr>
                <a:srgbClr val="FE8637"/>
              </a:buClr>
              <a:buNone/>
            </a:pPr>
            <a:endParaRPr lang="en-US" altLang="ja-JP" b="0" dirty="0">
              <a:solidFill>
                <a:srgbClr val="C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②広尾町民や企業等の参画によりプレゼントを届ける</a:t>
            </a:r>
          </a:p>
          <a:p>
            <a:pPr marL="0" lvl="0" indent="0">
              <a:spcBef>
                <a:spcPts val="600"/>
              </a:spcBef>
              <a:buClr>
                <a:srgbClr val="FE8637"/>
              </a:buClr>
              <a:buNone/>
            </a:pP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企業等にＣＳＲ活動の一環として参画いただき、サンタカードの申込受付、申込金の取りまとめを行っていたただきました。また、インターネットによる申込みにも対応できるよう職員の皆様に周知していただきました。</a:t>
            </a:r>
          </a:p>
          <a:p>
            <a:pPr marL="0" lvl="0" indent="0">
              <a:spcBef>
                <a:spcPts val="600"/>
              </a:spcBef>
              <a:buClr>
                <a:srgbClr val="FE8637"/>
              </a:buClr>
              <a:buNone/>
            </a:pP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申込件数は、延べ件数</a:t>
            </a:r>
          </a:p>
          <a:p>
            <a:pPr marL="0" indent="0">
              <a:spcBef>
                <a:spcPts val="600"/>
              </a:spcBef>
              <a:buClr>
                <a:srgbClr val="FE8637"/>
              </a:buClr>
              <a:buNone/>
            </a:pP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a:t>
            </a:r>
            <a:r>
              <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ＡＬＳＯＫ北海道㈱　　　　　　　　　　　　　</a:t>
            </a:r>
            <a:r>
              <a:rPr lang="ja-JP" altLang="en-US" sz="17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１１</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３３通</a:t>
            </a:r>
            <a:endPar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a:t>
            </a:r>
            <a:r>
              <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ＡＮＡあきんど㈱　　　　　　　　　　　　　　</a:t>
            </a:r>
            <a:r>
              <a:rPr lang="ja-JP" altLang="en-US" sz="17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１１</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２</a:t>
            </a:r>
            <a:r>
              <a:rPr lang="ja-JP" altLang="en-US" sz="17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５</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a:t>
            </a:r>
            <a:r>
              <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㈱ＨＣＣ　　　　　　　　　　　　　　　　　　　５件　　３１通</a:t>
            </a:r>
            <a:endPar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４</a:t>
            </a:r>
            <a:r>
              <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音更郵便局　　　　　　　　　　　　　　　　　　６件　　　７通</a:t>
            </a:r>
            <a:endPar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５</a:t>
            </a:r>
            <a:r>
              <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帯広信用金庫　　　　　　　　　　　　　　　　１１件　　１９通</a:t>
            </a:r>
            <a:endParaRPr lang="en-US" altLang="ja-JP" sz="17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414290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79712" y="620688"/>
            <a:ext cx="6984776" cy="6120680"/>
          </a:xfrm>
        </p:spPr>
        <p:txBody>
          <a:bodyPr>
            <a:noAutofit/>
          </a:bodyPr>
          <a:lstStyle/>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６</a:t>
            </a:r>
            <a:r>
              <a:rPr lang="en-US" altLang="zh-TW"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帯広郵便局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１件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９</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zh-TW"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７</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ＫＤＤＩ㈱北海道総支社　　　　　　　　　　５１件　　８９通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８</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生活協同組合コープさっぽろ　　　　　　　　　３件　　　６通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９</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札幌市役所・札幌商工会議所　　　　　　　１１８件　２０５通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１０</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サッポロ不動産開発㈱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買取り　　　　　　　１件　　６０通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１１</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十勝事務機販売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８</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９通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１２</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十勝総合振興局　　　　　　　　　　　　　　２０件　　４０通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１３</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中道リース株式会社　　　　　　　　　　　　５５件　１４３通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１４</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西帯広郵便局　　　　　　　　　　　　　　　１１件　　１１通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１５</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日本航空北海道支社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８</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１９通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１６</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日本郵便㈱北海道支社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１９</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２５通</a:t>
            </a: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１７</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日本郵便十勝地区連絡会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４１２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５５４通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１８</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日高信用金庫　　　　　　　　　　　　　　　４９件　　８２通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１９</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㈱パソナ　　　　　　　　　　　　　　　　　　７件　　１２通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２０</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富国生命保険相互会社帯広支社　　　　　　　８３件　　８３通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２１</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北海道銀行　　　　　　　　　　　　　　　　１８件　　２３通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２２</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北海道コカ・コーラボトリング㈱　　　　　　５１件　　６８通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328344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63688" y="548680"/>
            <a:ext cx="7056784" cy="5904656"/>
          </a:xfrm>
        </p:spPr>
        <p:txBody>
          <a:bodyPr>
            <a:noAutofit/>
          </a:bodyPr>
          <a:lstStyle/>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en-US" altLang="zh-TW"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北海道電力㈱道東統括支社</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２４</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北海道電力ネットワーク㈱道東統括支店　　　　 　 １件　２５通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２５</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spc="-3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北海道電力ネットワーク㈱大樹ネットワークセンター　　　　　 </a:t>
            </a:r>
            <a:r>
              <a:rPr lang="ja-JP" altLang="en-US" sz="1600" spc="-3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４</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２６</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ほくでんユニオン大樹支部　　　　　　　　　　　  １件　１８通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２７</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spc="-3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北海道電力ネットワーク㈱新得ネットワークセンター　　　　　 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　</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２８</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北海道電力ネットワーク㈱釧路支店　　　　　　　  １件　　１通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２９</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spc="-3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北海道電力ネットワーク㈱足寄ネットワークセンター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２通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３０</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spc="-3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北海道電力ネットワーク㈱根室ネットワークセンター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１件　　１通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３１</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北電興業㈱帯広営業所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２件　　４通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３２</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ほくでんサービス㈱帯広支店　　　　　　　　　  １２件　２８通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３３</a:t>
            </a:r>
            <a:r>
              <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ホテル日航ノースランド　　　　　　　　　　　　  ６件　１０通</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３４</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三越伊勢丹グループ札幌丸井三越支部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買取り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１件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１６</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３５</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リコージャパン㈱</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３６</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リコーリース㈱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１１０</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１３９通</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３７</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㈱マルエイ六峰社</a:t>
            </a:r>
            <a:endParaRPr lang="en-US" altLang="ja-JP"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８</a:t>
            </a:r>
            <a:r>
              <a:rPr lang="en-US" altLang="zh-TW"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広尾町役場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７１</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３３２</a:t>
            </a:r>
            <a:r>
              <a:rPr lang="zh-TW"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a:t>
            </a:r>
            <a:endPar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buNone/>
            </a:pPr>
            <a:endParaRPr lang="en-US" altLang="ja-JP"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 name="右中かっこ 4"/>
          <p:cNvSpPr/>
          <p:nvPr/>
        </p:nvSpPr>
        <p:spPr>
          <a:xfrm>
            <a:off x="4572000" y="5085184"/>
            <a:ext cx="216024" cy="1008112"/>
          </a:xfrm>
          <a:prstGeom prst="rightBrace">
            <a:avLst>
              <a:gd name="adj1" fmla="val 8333"/>
              <a:gd name="adj2" fmla="val 50322"/>
            </a:avLst>
          </a:prstGeom>
          <a:noFill/>
          <a:ln w="12700" cap="flat" cmpd="sng" algn="ctr">
            <a:solidFill>
              <a:srgbClr val="FE8637">
                <a:shade val="70000"/>
                <a:satMod val="1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entury Schoolbook"/>
              <a:ea typeface="ＭＳ Ｐ明朝"/>
              <a:cs typeface="+mn-cs"/>
            </a:endParaRPr>
          </a:p>
        </p:txBody>
      </p:sp>
    </p:spTree>
    <p:extLst>
      <p:ext uri="{BB962C8B-B14F-4D97-AF65-F5344CB8AC3E}">
        <p14:creationId xmlns:p14="http://schemas.microsoft.com/office/powerpoint/2010/main" val="3190929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35696" y="908720"/>
            <a:ext cx="6984776" cy="5328592"/>
          </a:xfrm>
        </p:spPr>
        <p:txBody>
          <a:bodyPr>
            <a:noAutofit/>
          </a:bodyPr>
          <a:lstStyle/>
          <a:p>
            <a:pPr marL="0" lvl="0" indent="0">
              <a:buClr>
                <a:srgbClr val="F0A22E"/>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合計３８企業等　１，１７３件　２，１４２通の申込をいただきました。</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企業・団体等</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一般申込み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７０３</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１５０円＝１０５，４５０円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寄附申込み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１，１０７</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７５０円＝８３０，２５０円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広尾町</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一般申込み　</a:t>
            </a:r>
            <a:r>
              <a:rPr lang="ja-JP" altLang="en-US" sz="16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１６１</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１００円＝　１６，１００円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寄附申込み　　　１７１通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５００円＝　８５，５００円</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広尾町民割により１通５００円での申込み</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合　計　　　　　　　　　　　　　　１，０３７，３００円</a:t>
            </a:r>
            <a:r>
              <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a:t>
            </a:r>
            <a:endParaRPr lang="en-US" altLang="ja-JP"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endParaRPr lang="en-US" altLang="ja-JP" sz="1600" b="0" dirty="0">
              <a:solidFill>
                <a:srgbClr val="C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srgbClr val="C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○広尾町民の参画　　　　　　　　　　　１５１件　７１８通</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７１８</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通　</a:t>
            </a:r>
            <a:r>
              <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１００円＝　</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７１，８００</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円</a:t>
            </a:r>
            <a:r>
              <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広尾町民割により１通５００円での申込み</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企業様等からの申込みのうち、送付先がない寄附としてのお申込みは、児童養護施設の子どもたちへ贈るひろおサンタカードに活用させていただきました</a:t>
            </a:r>
            <a:r>
              <a:rPr lang="ja-JP" altLang="en-US" sz="1600" b="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p:txBody>
      </p:sp>
    </p:spTree>
    <p:extLst>
      <p:ext uri="{BB962C8B-B14F-4D97-AF65-F5344CB8AC3E}">
        <p14:creationId xmlns:p14="http://schemas.microsoft.com/office/powerpoint/2010/main" val="3898522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a:spLocks noGrp="1"/>
          </p:cNvSpPr>
          <p:nvPr>
            <p:ph idx="1"/>
          </p:nvPr>
        </p:nvSpPr>
        <p:spPr>
          <a:xfrm>
            <a:off x="1835696" y="980728"/>
            <a:ext cx="6696744" cy="5328592"/>
          </a:xfrm>
        </p:spPr>
        <p:txBody>
          <a:bodyPr>
            <a:normAutofit/>
          </a:bodyPr>
          <a:lstStyle/>
          <a:p>
            <a:pPr marL="0" indent="0">
              <a:spcBef>
                <a:spcPts val="600"/>
              </a:spcBef>
              <a:buClr>
                <a:srgbClr val="FE8637"/>
              </a:buClr>
              <a:buNone/>
            </a:pPr>
            <a:r>
              <a:rPr lang="ja-JP" altLang="en-US" sz="16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③</a:t>
            </a:r>
            <a:r>
              <a:rPr lang="ja-JP" altLang="en-US" sz="160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寄附金募集</a:t>
            </a:r>
            <a:r>
              <a:rPr lang="ja-JP" altLang="en-US" sz="16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の取組み</a:t>
            </a:r>
            <a:endParaRPr lang="en-US" altLang="ja-JP" sz="1600" b="0" dirty="0">
              <a:solidFill>
                <a:schemeClr val="accent1">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子どもの夢を応援するプロジェクトを全国の方々に知っていただく機会として、個人版ふるさと納税の仕組みを活用した自治体が行う「ガバメントクラウドファンディング」や誰かのために返礼品を贈る「思いやり型返礼品」の制度を活かし、このプロジェクトに賛同する方々からの寄附を募る取組みを行いました。</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○ガバメントクラウドファンディング</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期間：令和６年１０月３日～１２月３１日まで（９０日間）</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寄附実績：２６件　５１９，０００円</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○思いやり型返礼品</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期間：令和６年４月１日～１２月３１日まで（</a:t>
            </a:r>
            <a:r>
              <a:rPr lang="en-US" altLang="ja-JP"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9</a:t>
            </a:r>
            <a:r>
              <a:rPr lang="ja-JP" altLang="en-US" sz="16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カ月間）</a:t>
            </a:r>
            <a:endParaRPr lang="en-US" altLang="ja-JP"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zh-TW"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寄附実績：２</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７</a:t>
            </a:r>
            <a:r>
              <a:rPr lang="zh-TW"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　</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１３５</a:t>
            </a:r>
            <a:r>
              <a:rPr lang="zh-TW"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，０００円</a:t>
            </a:r>
          </a:p>
          <a:p>
            <a:pPr marL="0" lvl="0" indent="0">
              <a:spcBef>
                <a:spcPts val="600"/>
              </a:spcBef>
              <a:buClr>
                <a:srgbClr val="FE8637"/>
              </a:buClr>
              <a:buNone/>
            </a:pPr>
            <a:endParaRPr lang="en-US" altLang="ja-JP" sz="16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1600" b="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600" b="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集まった寄附金は来年度広尾町からの交付金として本プロジェクトやひろおサンタカード事業等に充てられます。</a:t>
            </a:r>
          </a:p>
          <a:p>
            <a:pPr marL="0" indent="0">
              <a:spcBef>
                <a:spcPts val="600"/>
              </a:spcBef>
              <a:buClr>
                <a:srgbClr val="FE8637"/>
              </a:buClr>
              <a:buNone/>
            </a:pPr>
            <a:endParaRPr lang="ja-JP" altLang="en-US" sz="1600" b="0" dirty="0">
              <a:solidFill>
                <a:srgbClr val="0070C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3970897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8546" y="429481"/>
            <a:ext cx="6336704" cy="1354162"/>
          </a:xfrm>
        </p:spPr>
        <p:txBody>
          <a:bodyPr>
            <a:normAutofit fontScale="90000"/>
          </a:bodyPr>
          <a:lstStyle/>
          <a:p>
            <a:r>
              <a:rPr lang="ja-JP" altLang="en-US" dirty="0">
                <a:solidFill>
                  <a:srgbClr val="C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道内施設①　黒松内つくし園</a:t>
            </a:r>
            <a:br>
              <a:rPr lang="en-US" altLang="ja-JP" dirty="0">
                <a:solidFill>
                  <a:srgbClr val="FF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br>
            <a:r>
              <a:rPr lang="zh-CN" altLang="en-US"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寿都郡黒松内町字黒松内</a:t>
            </a:r>
            <a:r>
              <a:rPr lang="en-US" altLang="zh-CN"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562-1</a:t>
            </a:r>
            <a:br>
              <a:rPr lang="en-US" altLang="zh-CN" dirty="0">
                <a:solidFill>
                  <a:schemeClr val="accent1">
                    <a:lumMod val="75000"/>
                  </a:schemeClr>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br>
            <a:r>
              <a:rPr lang="ja-JP" altLang="en-US" sz="27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藤田 施設長</a:t>
            </a:r>
            <a:endParaRPr kumimoji="1"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コンテンツ プレースホルダー 2"/>
          <p:cNvSpPr>
            <a:spLocks noGrp="1"/>
          </p:cNvSpPr>
          <p:nvPr>
            <p:ph idx="1"/>
          </p:nvPr>
        </p:nvSpPr>
        <p:spPr>
          <a:xfrm>
            <a:off x="2074446" y="1903296"/>
            <a:ext cx="6647592" cy="2304256"/>
          </a:xfrm>
        </p:spPr>
        <p:txBody>
          <a:bodyPr>
            <a:normAutofit fontScale="55000" lnSpcReduction="20000"/>
          </a:bodyPr>
          <a:lstStyle/>
          <a:p>
            <a:pPr marL="0" lvl="0" indent="0">
              <a:spcBef>
                <a:spcPts val="600"/>
              </a:spcBef>
              <a:buClr>
                <a:srgbClr val="FE8637"/>
              </a:buClr>
              <a:buNone/>
            </a:pPr>
            <a:r>
              <a:rPr lang="ja-JP" altLang="en-US"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今回は十勝からはるばる５時間かけて後志地区の３施設にプレゼントを持って参りました。１日で３か所訪問するスケジュールであったため、最初の黒松内つくし園は午前中の訪問となり、小さな子どもたち２人や施設の方々のお出迎えをいただきました。</a:t>
            </a:r>
            <a:endParaRPr lang="en-US" altLang="ja-JP"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当日は</a:t>
            </a:r>
            <a:r>
              <a:rPr lang="ja-JP" altLang="en-US"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田中</a:t>
            </a:r>
            <a:r>
              <a:rPr lang="ja-JP" altLang="en-US"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町長サンタからプレゼントの授与</a:t>
            </a:r>
            <a:r>
              <a:rPr lang="ja-JP" altLang="en-US"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とともに、小さな子どもたちとのふれあいの時間を持たせていただきました</a:t>
            </a:r>
            <a:r>
              <a:rPr lang="ja-JP" altLang="en-US"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後日小中学生にプレゼントが渡り、開封を楽しむ子どもたちの画像を送ってくださいました。</a:t>
            </a:r>
            <a:endParaRPr lang="en-US" altLang="ja-JP"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プレゼント内容：ニンテンドースイッチ　２台　スイッチ用ソフト各種</a:t>
            </a:r>
            <a:endParaRPr lang="en-US" altLang="ja-JP"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ボードゲーム　各種</a:t>
            </a:r>
            <a:endParaRPr lang="en-US" altLang="ja-JP" sz="2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0" lvl="0" indent="0">
              <a:spcBef>
                <a:spcPts val="600"/>
              </a:spcBef>
              <a:buClr>
                <a:srgbClr val="FE8637"/>
              </a:buClr>
              <a:buNone/>
            </a:pPr>
            <a:r>
              <a:rPr lang="ja-JP" altLang="en-US"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絵本「サンタクロースとちいさな木」</a:t>
            </a:r>
            <a:endParaRPr lang="en-US" altLang="ja-JP" sz="2400" b="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5" name="図 4">
            <a:extLst>
              <a:ext uri="{FF2B5EF4-FFF2-40B4-BE49-F238E27FC236}">
                <a16:creationId xmlns:a16="http://schemas.microsoft.com/office/drawing/2014/main" id="{B87B89D7-DF70-C964-D185-AE382C8E6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4149079"/>
            <a:ext cx="3043170" cy="2279440"/>
          </a:xfrm>
          <a:prstGeom prst="rect">
            <a:avLst/>
          </a:prstGeom>
          <a:effectLst>
            <a:softEdge rad="63500"/>
          </a:effectLst>
        </p:spPr>
      </p:pic>
      <p:pic>
        <p:nvPicPr>
          <p:cNvPr id="11" name="図 10">
            <a:extLst>
              <a:ext uri="{FF2B5EF4-FFF2-40B4-BE49-F238E27FC236}">
                <a16:creationId xmlns:a16="http://schemas.microsoft.com/office/drawing/2014/main" id="{FD10D322-C46D-371F-CB3E-AE9FB6A8E1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4445" y="4149078"/>
            <a:ext cx="3039255" cy="2279441"/>
          </a:xfrm>
          <a:prstGeom prst="rect">
            <a:avLst/>
          </a:prstGeom>
          <a:effectLst>
            <a:softEdge rad="63500"/>
          </a:effectLst>
        </p:spPr>
      </p:pic>
    </p:spTree>
    <p:extLst>
      <p:ext uri="{BB962C8B-B14F-4D97-AF65-F5344CB8AC3E}">
        <p14:creationId xmlns:p14="http://schemas.microsoft.com/office/powerpoint/2010/main" val="9480572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7827</TotalTime>
  <Words>1943</Words>
  <Application>Microsoft Office PowerPoint</Application>
  <PresentationFormat>画面に合わせる (4:3)</PresentationFormat>
  <Paragraphs>162</Paragraphs>
  <Slides>16</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Century Schoolbook</vt:lpstr>
      <vt:lpstr>HGS教科書体</vt:lpstr>
      <vt:lpstr>HG丸ｺﾞｼｯｸM-PRO</vt:lpstr>
      <vt:lpstr>UD デジタル 教科書体 NP-R</vt:lpstr>
      <vt:lpstr>メイリオ</vt:lpstr>
      <vt:lpstr>Arial</vt:lpstr>
      <vt:lpstr>Calibri</vt:lpstr>
      <vt:lpstr>Century Gothic</vt:lpstr>
      <vt:lpstr>Wingdings 3</vt:lpstr>
      <vt:lpstr>ウィスプ</vt:lpstr>
      <vt:lpstr>ひろおサンタカード 子どもの夢を応援する プロジェクト ２０２４（令和６年度）事業報告</vt:lpstr>
      <vt:lpstr>プロジェクト実施概要</vt:lpstr>
      <vt:lpstr>取組み内容</vt:lpstr>
      <vt:lpstr>取組み結果</vt:lpstr>
      <vt:lpstr>PowerPoint プレゼンテーション</vt:lpstr>
      <vt:lpstr>PowerPoint プレゼンテーション</vt:lpstr>
      <vt:lpstr>PowerPoint プレゼンテーション</vt:lpstr>
      <vt:lpstr>PowerPoint プレゼンテーション</vt:lpstr>
      <vt:lpstr>道内施設①　黒松内つくし園 寿都郡黒松内町字黒松内562-1 藤田 施設長</vt:lpstr>
      <vt:lpstr>道内施設②　北海愛星学園 磯谷郡蘭越町字大谷289　亀尾 施設長</vt:lpstr>
      <vt:lpstr>道内施設③　櫻ヶ丘学園 余市郡仁木町銀山2-247　菅 施設長</vt:lpstr>
      <vt:lpstr>その他の道内施設への取組み</vt:lpstr>
      <vt:lpstr>道外施設</vt:lpstr>
      <vt:lpstr>事業収支報告</vt:lpstr>
      <vt:lpstr>今回のプロジェクトを終えて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LGW094</dc:creator>
  <cp:lastModifiedBy>LGW05020</cp:lastModifiedBy>
  <cp:revision>343</cp:revision>
  <cp:lastPrinted>2025-02-18T07:47:54Z</cp:lastPrinted>
  <dcterms:created xsi:type="dcterms:W3CDTF">2019-02-04T02:57:10Z</dcterms:created>
  <dcterms:modified xsi:type="dcterms:W3CDTF">2025-02-19T06:11:08Z</dcterms:modified>
</cp:coreProperties>
</file>