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5"/>
  </p:notesMasterIdLst>
  <p:handoutMasterIdLst>
    <p:handoutMasterId r:id="rId16"/>
  </p:handoutMasterIdLst>
  <p:sldIdLst>
    <p:sldId id="257" r:id="rId2"/>
    <p:sldId id="259" r:id="rId3"/>
    <p:sldId id="263" r:id="rId4"/>
    <p:sldId id="264" r:id="rId5"/>
    <p:sldId id="269" r:id="rId6"/>
    <p:sldId id="270" r:id="rId7"/>
    <p:sldId id="273" r:id="rId8"/>
    <p:sldId id="285" r:id="rId9"/>
    <p:sldId id="274" r:id="rId10"/>
    <p:sldId id="277" r:id="rId11"/>
    <p:sldId id="278" r:id="rId12"/>
    <p:sldId id="287" r:id="rId13"/>
    <p:sldId id="289"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0" tIns="45716" rIns="91430"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0" tIns="45716" rIns="91430" bIns="45716" rtlCol="0"/>
          <a:lstStyle>
            <a:lvl1pPr algn="r">
              <a:defRPr sz="1200"/>
            </a:lvl1pPr>
          </a:lstStyle>
          <a:p>
            <a:fld id="{57C57C94-778D-493B-BB0A-551EFCAF7DD2}" type="datetimeFigureOut">
              <a:rPr kumimoji="1" lang="ja-JP" altLang="en-US" smtClean="0"/>
              <a:t>2023/9/19</a:t>
            </a:fld>
            <a:endParaRPr kumimoji="1" lang="ja-JP" altLang="en-US"/>
          </a:p>
        </p:txBody>
      </p:sp>
      <p:sp>
        <p:nvSpPr>
          <p:cNvPr id="4" name="フッター プレースホルダー 3"/>
          <p:cNvSpPr>
            <a:spLocks noGrp="1"/>
          </p:cNvSpPr>
          <p:nvPr>
            <p:ph type="ftr" sz="quarter" idx="2"/>
          </p:nvPr>
        </p:nvSpPr>
        <p:spPr>
          <a:xfrm>
            <a:off x="1" y="9440864"/>
            <a:ext cx="2949575" cy="496887"/>
          </a:xfrm>
          <a:prstGeom prst="rect">
            <a:avLst/>
          </a:prstGeom>
        </p:spPr>
        <p:txBody>
          <a:bodyPr vert="horz" lIns="91430" tIns="45716" rIns="91430"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6887"/>
          </a:xfrm>
          <a:prstGeom prst="rect">
            <a:avLst/>
          </a:prstGeom>
        </p:spPr>
        <p:txBody>
          <a:bodyPr vert="horz" lIns="91430" tIns="45716" rIns="91430" bIns="45716" rtlCol="0" anchor="b"/>
          <a:lstStyle>
            <a:lvl1pPr algn="r">
              <a:defRPr sz="1200"/>
            </a:lvl1pPr>
          </a:lstStyle>
          <a:p>
            <a:fld id="{8273D0CA-E000-484A-844E-5B1822C6EF70}" type="slidenum">
              <a:rPr kumimoji="1" lang="ja-JP" altLang="en-US" smtClean="0"/>
              <a:t>‹#›</a:t>
            </a:fld>
            <a:endParaRPr kumimoji="1" lang="ja-JP" altLang="en-US"/>
          </a:p>
        </p:txBody>
      </p:sp>
    </p:spTree>
    <p:extLst>
      <p:ext uri="{BB962C8B-B14F-4D97-AF65-F5344CB8AC3E}">
        <p14:creationId xmlns:p14="http://schemas.microsoft.com/office/powerpoint/2010/main" val="30504824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6967"/>
          </a:xfrm>
          <a:prstGeom prst="rect">
            <a:avLst/>
          </a:prstGeom>
        </p:spPr>
        <p:txBody>
          <a:bodyPr vert="horz" lIns="91420" tIns="45711" rIns="91420"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0" tIns="45711" rIns="91420" bIns="45711" rtlCol="0"/>
          <a:lstStyle>
            <a:lvl1pPr algn="r">
              <a:defRPr sz="1200"/>
            </a:lvl1pPr>
          </a:lstStyle>
          <a:p>
            <a:fld id="{8EAE5885-C644-4DCD-B490-C63066466BF1}" type="datetimeFigureOut">
              <a:rPr kumimoji="1" lang="ja-JP" altLang="en-US" smtClean="0"/>
              <a:t>2023/9/19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0" tIns="45711" rIns="91420" bIns="45711"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20" tIns="45711" rIns="91420"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20" tIns="45711" rIns="91420"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6967"/>
          </a:xfrm>
          <a:prstGeom prst="rect">
            <a:avLst/>
          </a:prstGeom>
        </p:spPr>
        <p:txBody>
          <a:bodyPr vert="horz" lIns="91420" tIns="45711" rIns="91420" bIns="45711" rtlCol="0" anchor="b"/>
          <a:lstStyle>
            <a:lvl1pPr algn="r">
              <a:defRPr sz="1200"/>
            </a:lvl1pPr>
          </a:lstStyle>
          <a:p>
            <a:fld id="{F50EC03B-2118-4CD7-8BA6-2749E9AAEC7D}" type="slidenum">
              <a:rPr kumimoji="1" lang="ja-JP" altLang="en-US" smtClean="0"/>
              <a:t>‹#›</a:t>
            </a:fld>
            <a:endParaRPr kumimoji="1" lang="ja-JP" altLang="en-US"/>
          </a:p>
        </p:txBody>
      </p:sp>
    </p:spTree>
    <p:extLst>
      <p:ext uri="{BB962C8B-B14F-4D97-AF65-F5344CB8AC3E}">
        <p14:creationId xmlns:p14="http://schemas.microsoft.com/office/powerpoint/2010/main" val="171430948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50EC03B-2118-4CD7-8BA6-2749E9AAEC7D}" type="slidenum">
              <a:rPr kumimoji="1" lang="ja-JP" altLang="en-US" smtClean="0"/>
              <a:t>1</a:t>
            </a:fld>
            <a:endParaRPr kumimoji="1" lang="ja-JP" altLang="en-US"/>
          </a:p>
        </p:txBody>
      </p:sp>
    </p:spTree>
    <p:extLst>
      <p:ext uri="{BB962C8B-B14F-4D97-AF65-F5344CB8AC3E}">
        <p14:creationId xmlns:p14="http://schemas.microsoft.com/office/powerpoint/2010/main" val="3117331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0EC03B-2118-4CD7-8BA6-2749E9AAEC7D}" type="slidenum">
              <a:rPr kumimoji="1" lang="ja-JP" altLang="en-US" smtClean="0"/>
              <a:t>3</a:t>
            </a:fld>
            <a:endParaRPr kumimoji="1" lang="ja-JP" altLang="en-US"/>
          </a:p>
        </p:txBody>
      </p:sp>
    </p:spTree>
    <p:extLst>
      <p:ext uri="{BB962C8B-B14F-4D97-AF65-F5344CB8AC3E}">
        <p14:creationId xmlns:p14="http://schemas.microsoft.com/office/powerpoint/2010/main" val="823887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0EC03B-2118-4CD7-8BA6-2749E9AAEC7D}" type="slidenum">
              <a:rPr kumimoji="1" lang="ja-JP" altLang="en-US" smtClean="0"/>
              <a:t>6</a:t>
            </a:fld>
            <a:endParaRPr kumimoji="1" lang="ja-JP" altLang="en-US"/>
          </a:p>
        </p:txBody>
      </p:sp>
    </p:spTree>
    <p:extLst>
      <p:ext uri="{BB962C8B-B14F-4D97-AF65-F5344CB8AC3E}">
        <p14:creationId xmlns:p14="http://schemas.microsoft.com/office/powerpoint/2010/main" val="1831490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0EC03B-2118-4CD7-8BA6-2749E9AAEC7D}" type="slidenum">
              <a:rPr kumimoji="1" lang="ja-JP" altLang="en-US" smtClean="0"/>
              <a:t>12</a:t>
            </a:fld>
            <a:endParaRPr kumimoji="1" lang="ja-JP" altLang="en-US"/>
          </a:p>
        </p:txBody>
      </p:sp>
    </p:spTree>
    <p:extLst>
      <p:ext uri="{BB962C8B-B14F-4D97-AF65-F5344CB8AC3E}">
        <p14:creationId xmlns:p14="http://schemas.microsoft.com/office/powerpoint/2010/main" val="2551918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B4FFF78-97A9-4B71-9709-29573B286DC2}" type="datetime1">
              <a:rPr kumimoji="1" lang="ja-JP" altLang="en-US" smtClean="0"/>
              <a:t>2023/9/19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2574192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AF158F-BBC4-4CA1-8429-9A4F10E0A5D5}" type="datetime1">
              <a:rPr kumimoji="1" lang="ja-JP" altLang="en-US" smtClean="0"/>
              <a:t>2023/9/19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2796750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796C4D-49FA-4718-B1A5-FC5DC23CA6AB}" type="datetime1">
              <a:rPr kumimoji="1" lang="ja-JP" altLang="en-US" smtClean="0"/>
              <a:t>2023/9/19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404848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5191EC-A81B-4EE7-8C2D-D46691322D8C}" type="datetime1">
              <a:rPr kumimoji="1" lang="ja-JP" altLang="en-US" smtClean="0"/>
              <a:t>2023/9/19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1903822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124BFAD-C326-4ADA-9C31-E7EBB6AA5302}" type="datetime1">
              <a:rPr kumimoji="1" lang="ja-JP" altLang="en-US" smtClean="0"/>
              <a:t>2023/9/19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161327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122DF85-8CF6-484C-ADC8-6B7725F42221}" type="datetime1">
              <a:rPr kumimoji="1" lang="ja-JP" altLang="en-US" smtClean="0"/>
              <a:t>2023/9/19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3544952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02AD48B-3F5B-4FC9-B2E7-071167C875B7}" type="datetime1">
              <a:rPr kumimoji="1" lang="ja-JP" altLang="en-US" smtClean="0"/>
              <a:t>2023/9/19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411190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E3065B0-EF8E-437D-963D-8EBCA19BD2DE}" type="datetime1">
              <a:rPr kumimoji="1" lang="ja-JP" altLang="en-US" smtClean="0"/>
              <a:t>2023/9/19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2096468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58DE7A-2721-4263-8131-5AB29C986001}" type="datetime1">
              <a:rPr kumimoji="1" lang="ja-JP" altLang="en-US" smtClean="0"/>
              <a:t>2023/9/19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2010532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105B45-94C3-44EC-9746-A651FF574B6F}" type="datetime1">
              <a:rPr kumimoji="1" lang="ja-JP" altLang="en-US" smtClean="0"/>
              <a:t>2023/9/19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2828105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051E030-A166-4E9D-8DB3-C0F5BB689EF3}" type="datetime1">
              <a:rPr kumimoji="1" lang="ja-JP" altLang="en-US" smtClean="0"/>
              <a:t>2023/9/19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1452478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6D37ED-FBC9-4BC5-B084-2036B6FE4E37}" type="datetime1">
              <a:rPr kumimoji="1" lang="ja-JP" altLang="en-US" smtClean="0"/>
              <a:t>2023/9/19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2AF84-B110-4D49-B890-B114C896CBBE}" type="slidenum">
              <a:rPr kumimoji="1" lang="ja-JP" altLang="en-US" smtClean="0"/>
              <a:t>‹#›</a:t>
            </a:fld>
            <a:endParaRPr kumimoji="1" lang="ja-JP" altLang="en-US"/>
          </a:p>
        </p:txBody>
      </p:sp>
    </p:spTree>
    <p:extLst>
      <p:ext uri="{BB962C8B-B14F-4D97-AF65-F5344CB8AC3E}">
        <p14:creationId xmlns:p14="http://schemas.microsoft.com/office/powerpoint/2010/main" val="2051665762"/>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1518328"/>
            <a:ext cx="8064896" cy="3062800"/>
          </a:xfrm>
        </p:spPr>
        <p:txBody>
          <a:bodyPr>
            <a:normAutofit/>
          </a:bodyPr>
          <a:lstStyle/>
          <a:p>
            <a:r>
              <a:rPr kumimoji="1" lang="ja-JP" altLang="en-US" sz="4800" dirty="0" smtClean="0">
                <a:latin typeface="HG丸ｺﾞｼｯｸM-PRO" panose="020F0600000000000000" pitchFamily="50" charset="-128"/>
                <a:ea typeface="HG丸ｺﾞｼｯｸM-PRO" panose="020F0600000000000000" pitchFamily="50" charset="-128"/>
              </a:rPr>
              <a:t>令和５年度</a:t>
            </a:r>
            <a:r>
              <a:rPr kumimoji="1" lang="en-US" altLang="ja-JP" sz="4800" dirty="0" smtClean="0">
                <a:latin typeface="HG丸ｺﾞｼｯｸM-PRO" panose="020F0600000000000000" pitchFamily="50" charset="-128"/>
                <a:ea typeface="HG丸ｺﾞｼｯｸM-PRO" panose="020F0600000000000000" pitchFamily="50" charset="-128"/>
              </a:rPr>
              <a:t/>
            </a:r>
            <a:br>
              <a:rPr kumimoji="1" lang="en-US" altLang="ja-JP" sz="4800" dirty="0" smtClean="0">
                <a:latin typeface="HG丸ｺﾞｼｯｸM-PRO" panose="020F0600000000000000" pitchFamily="50" charset="-128"/>
                <a:ea typeface="HG丸ｺﾞｼｯｸM-PRO" panose="020F0600000000000000" pitchFamily="50" charset="-128"/>
              </a:rPr>
            </a:br>
            <a:r>
              <a:rPr kumimoji="1" lang="ja-JP" altLang="en-US" sz="4800" dirty="0" smtClean="0">
                <a:latin typeface="HG丸ｺﾞｼｯｸM-PRO" panose="020F0600000000000000" pitchFamily="50" charset="-128"/>
                <a:ea typeface="HG丸ｺﾞｼｯｸM-PRO" panose="020F0600000000000000" pitchFamily="50" charset="-128"/>
              </a:rPr>
              <a:t>子どもの夢を応援する</a:t>
            </a:r>
            <a:r>
              <a:rPr kumimoji="1" lang="en-US" altLang="ja-JP" sz="4800" dirty="0" smtClean="0">
                <a:latin typeface="HG丸ｺﾞｼｯｸM-PRO" panose="020F0600000000000000" pitchFamily="50" charset="-128"/>
                <a:ea typeface="HG丸ｺﾞｼｯｸM-PRO" panose="020F0600000000000000" pitchFamily="50" charset="-128"/>
              </a:rPr>
              <a:t/>
            </a:r>
            <a:br>
              <a:rPr kumimoji="1" lang="en-US" altLang="ja-JP" sz="4800" dirty="0" smtClean="0">
                <a:latin typeface="HG丸ｺﾞｼｯｸM-PRO" panose="020F0600000000000000" pitchFamily="50" charset="-128"/>
                <a:ea typeface="HG丸ｺﾞｼｯｸM-PRO" panose="020F0600000000000000" pitchFamily="50" charset="-128"/>
              </a:rPr>
            </a:br>
            <a:r>
              <a:rPr kumimoji="1" lang="ja-JP" altLang="en-US" sz="4800" dirty="0" smtClean="0">
                <a:latin typeface="HG丸ｺﾞｼｯｸM-PRO" panose="020F0600000000000000" pitchFamily="50" charset="-128"/>
                <a:ea typeface="HG丸ｺﾞｼｯｸM-PRO" panose="020F0600000000000000" pitchFamily="50" charset="-128"/>
              </a:rPr>
              <a:t>プロジェクト</a:t>
            </a:r>
            <a:r>
              <a:rPr lang="ja-JP" altLang="en-US" sz="4800" dirty="0" smtClean="0">
                <a:latin typeface="HG丸ｺﾞｼｯｸM-PRO" panose="020F0600000000000000" pitchFamily="50" charset="-128"/>
                <a:ea typeface="HG丸ｺﾞｼｯｸM-PRO" panose="020F0600000000000000" pitchFamily="50" charset="-128"/>
              </a:rPr>
              <a:t>事業概要</a:t>
            </a:r>
            <a:endParaRPr kumimoji="1" lang="ja-JP" altLang="en-US" sz="4800" dirty="0">
              <a:latin typeface="HG丸ｺﾞｼｯｸM-PRO" panose="020F0600000000000000" pitchFamily="50" charset="-128"/>
              <a:ea typeface="HG丸ｺﾞｼｯｸM-PRO" panose="020F0600000000000000" pitchFamily="50" charset="-128"/>
            </a:endParaRPr>
          </a:p>
        </p:txBody>
      </p:sp>
      <p:sp>
        <p:nvSpPr>
          <p:cNvPr id="3" name="サブタイトル 2"/>
          <p:cNvSpPr>
            <a:spLocks noGrp="1"/>
          </p:cNvSpPr>
          <p:nvPr>
            <p:ph type="subTitle" idx="1"/>
          </p:nvPr>
        </p:nvSpPr>
        <p:spPr>
          <a:xfrm>
            <a:off x="1475656" y="4941168"/>
            <a:ext cx="6400800" cy="721618"/>
          </a:xfrm>
        </p:spPr>
        <p:txBody>
          <a:bodyPr>
            <a:noAutofit/>
          </a:bodyPr>
          <a:lstStyle/>
          <a:p>
            <a:r>
              <a:rPr kumimoji="1" lang="ja-JP" altLang="en-US" sz="3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広尾町北方圏交流振興会</a:t>
            </a: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11311" y="332656"/>
            <a:ext cx="2109216" cy="1185672"/>
          </a:xfrm>
          <a:prstGeom prst="rect">
            <a:avLst/>
          </a:prstGeom>
        </p:spPr>
      </p:pic>
    </p:spTree>
    <p:extLst>
      <p:ext uri="{BB962C8B-B14F-4D97-AF65-F5344CB8AC3E}">
        <p14:creationId xmlns:p14="http://schemas.microsoft.com/office/powerpoint/2010/main" val="1796786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dirty="0" smtClean="0">
                <a:effectLst/>
                <a:latin typeface="メイリオ" panose="020B0604030504040204" pitchFamily="50" charset="-128"/>
                <a:ea typeface="メイリオ" panose="020B0604030504040204" pitchFamily="50" charset="-128"/>
                <a:cs typeface="メイリオ" panose="020B0604030504040204" pitchFamily="50" charset="-128"/>
              </a:rPr>
              <a:t>取組み実績</a:t>
            </a:r>
            <a:endParaRPr kumimoji="1" lang="ja-JP" altLang="en-US"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コンテンツ プレースホルダー 1"/>
          <p:cNvSpPr>
            <a:spLocks noGrp="1"/>
          </p:cNvSpPr>
          <p:nvPr>
            <p:ph idx="1"/>
          </p:nvPr>
        </p:nvSpPr>
        <p:spPr>
          <a:xfrm>
            <a:off x="899592" y="1628800"/>
            <a:ext cx="7516357" cy="4680520"/>
          </a:xfrm>
        </p:spPr>
        <p:txBody>
          <a:bodyPr>
            <a:normAutofit/>
          </a:bodyPr>
          <a:lstStyle/>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２０１４年（平成２６年）～</a:t>
            </a:r>
          </a:p>
          <a:p>
            <a:pPr marL="0" indent="0">
              <a:buNone/>
            </a:pPr>
            <a:r>
              <a:rPr kumimoji="1"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北海道内１３企業　２，１５８名　２，９４８通</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①児童養護施設　北光学園（北海道遠軽町）</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②児童養護施設　十勝学園（北海道帯広市）</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Symbol" pitchFamily="18" charset="2"/>
              <a:buNone/>
            </a:pP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～２０１５年（平成２７年）～</a:t>
            </a:r>
          </a:p>
          <a:p>
            <a:pPr marL="0" indent="0">
              <a:buFont typeface="Symbol" pitchFamily="18" charset="2"/>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北海道内２６企業　１，１９３名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２，１３８通</a:t>
            </a:r>
            <a:endPar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Symbol" pitchFamily="18" charset="2"/>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①児童養護施設　北海暁星学院（北海道浦河町）</a:t>
            </a:r>
          </a:p>
          <a:p>
            <a:pPr marL="0" indent="0">
              <a:buFont typeface="Symbol" pitchFamily="18" charset="2"/>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②児童養護施設　興正学園（北海道札幌市）</a:t>
            </a:r>
          </a:p>
          <a:p>
            <a:pPr marL="0" indent="0">
              <a:buNone/>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２０１６年（平成２８年）～</a:t>
            </a:r>
          </a:p>
          <a:p>
            <a:pPr marL="0" indent="0">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北海道内１７企業　９０８名　１，４６６通</a:t>
            </a:r>
          </a:p>
          <a:p>
            <a:pPr marL="0" indent="0">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①児童養護施設　釧路</a:t>
            </a:r>
            <a:r>
              <a:rPr lang="ja-JP" altLang="en-US" sz="18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まりも</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学園（北海道釧路市）</a:t>
            </a:r>
          </a:p>
          <a:p>
            <a:pPr marL="0" indent="0">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②児童養護施設　札幌南藻園（北海道札幌市</a:t>
            </a:r>
            <a:endPar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フッター プレースホルダー 4"/>
          <p:cNvSpPr>
            <a:spLocks noGrp="1"/>
          </p:cNvSpPr>
          <p:nvPr>
            <p:ph type="ftr" sz="quarter" idx="11"/>
          </p:nvPr>
        </p:nvSpPr>
        <p:spPr/>
        <p:txBody>
          <a:bodyPr/>
          <a:lstStyle/>
          <a:p>
            <a:r>
              <a:rPr kumimoji="1" lang="ja-JP" altLang="en-US" sz="1400" dirty="0" smtClean="0">
                <a:solidFill>
                  <a:schemeClr val="tx1"/>
                </a:solidFill>
              </a:rPr>
              <a:t>９</a:t>
            </a:r>
            <a:endParaRPr kumimoji="1" lang="ja-JP" altLang="en-US" sz="1400" dirty="0">
              <a:solidFill>
                <a:schemeClr val="tx1"/>
              </a:solidFill>
            </a:endParaRPr>
          </a:p>
        </p:txBody>
      </p:sp>
    </p:spTree>
    <p:extLst>
      <p:ext uri="{BB962C8B-B14F-4D97-AF65-F5344CB8AC3E}">
        <p14:creationId xmlns:p14="http://schemas.microsoft.com/office/powerpoint/2010/main" val="3868732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1"/>
          <p:cNvSpPr txBox="1">
            <a:spLocks/>
          </p:cNvSpPr>
          <p:nvPr/>
        </p:nvSpPr>
        <p:spPr>
          <a:xfrm>
            <a:off x="872067" y="836712"/>
            <a:ext cx="7516357" cy="5289451"/>
          </a:xfrm>
          <a:prstGeom prst="rect">
            <a:avLst/>
          </a:prstGeom>
        </p:spPr>
        <p:txBody>
          <a:bodyPr>
            <a:normAutofit lnSpcReduction="10000"/>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～２０１</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年（平成２９年）～</a:t>
            </a: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北海道内２１企業　１，２６５名　１，８４１通</a:t>
            </a: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①児童養護施設　旭川育児院（北海道旭川市）</a:t>
            </a: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②児童養護施設　</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札幌</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育児園（北海道札幌市）</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２０１８年（平成３０年度）～</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北海道内２８企業　１，４４７名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２，２２９通</a:t>
            </a:r>
            <a:endPar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①児童養護施設　わかすぎ学園（北海道室蘭市）</a:t>
            </a:r>
          </a:p>
          <a:p>
            <a:pPr marL="0" indent="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②児童養護施設　柏葉荘（北海道札幌市）</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③児童養護施設　浦上</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養育院</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～２０１９年（令和元年）～</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北海道内３１企業　１，６８１件　２，７２６通</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①児童養護施設　羊が丘養護園（北海道札幌市）</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②児童養護施設　光が丘学園（北海道岩見沢市）</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③児童養護施設　明星園（長崎県長崎市）</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④児童養護施設　遥学園・大阪水上隣保館　乳児院（大阪府</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ッター プレースホルダー 2"/>
          <p:cNvSpPr>
            <a:spLocks noGrp="1"/>
          </p:cNvSpPr>
          <p:nvPr>
            <p:ph type="ftr" sz="quarter" idx="11"/>
          </p:nvPr>
        </p:nvSpPr>
        <p:spPr/>
        <p:txBody>
          <a:bodyPr/>
          <a:lstStyle/>
          <a:p>
            <a:r>
              <a:rPr kumimoji="1" lang="ja-JP" altLang="en-US" sz="1400" dirty="0" smtClean="0">
                <a:solidFill>
                  <a:schemeClr val="tx1"/>
                </a:solidFill>
              </a:rPr>
              <a:t>１０</a:t>
            </a:r>
            <a:endParaRPr kumimoji="1" lang="ja-JP" altLang="en-US" sz="1400" dirty="0">
              <a:solidFill>
                <a:schemeClr val="tx1"/>
              </a:solidFill>
            </a:endParaRPr>
          </a:p>
        </p:txBody>
      </p:sp>
    </p:spTree>
    <p:extLst>
      <p:ext uri="{BB962C8B-B14F-4D97-AF65-F5344CB8AC3E}">
        <p14:creationId xmlns:p14="http://schemas.microsoft.com/office/powerpoint/2010/main" val="1041933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txBox="1">
            <a:spLocks/>
          </p:cNvSpPr>
          <p:nvPr/>
        </p:nvSpPr>
        <p:spPr>
          <a:xfrm>
            <a:off x="872067" y="836712"/>
            <a:ext cx="7516357" cy="5616624"/>
          </a:xfrm>
          <a:prstGeom prst="rect">
            <a:avLst/>
          </a:prstGeom>
        </p:spPr>
        <p:txBody>
          <a:bodyPr>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～２０２０年（令和２年）～</a:t>
            </a: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北海道内３２企業　２，１６０件　３，８３０通</a:t>
            </a: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①児童養護施設　岩内厚生園（北海道岩内町）</a:t>
            </a: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②児童養護施設　歌棄洗心学園（北海道寿都町）</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Symbol" pitchFamily="18" charset="2"/>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③児童養護施設　北海暁星学園（北海道浦河町）</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④</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児童養護施設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美光園（青森県）</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⑤児童養護施設　横手市立県南愛児園（秋田県）</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Symbol" pitchFamily="18" charset="2"/>
              <a:buNone/>
            </a:pPr>
            <a:endParaRPr lang="en-US" altLang="ja-JP" sz="1800" dirty="0" smtClean="0">
              <a:solidFill>
                <a:schemeClr val="tx1"/>
              </a:solidFill>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～２０２１年（令和３年）～</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北海道内３２企業　１，７４５件　３，２９３通</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＜応援施設＞</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①児童養護施設　北光社ふくじゅ園（北海道北広島市）</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②児童養護施設　聖母会天使の園（北海道北広島市）</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③児童養護施設　鐘の鳴る丘少年の家（群馬県前橋市）</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④児童養護施設　共生会希望の家（東京都葛飾区</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フッター プレースホルダー 3"/>
          <p:cNvSpPr>
            <a:spLocks noGrp="1"/>
          </p:cNvSpPr>
          <p:nvPr>
            <p:ph type="ftr" sz="quarter" idx="11"/>
          </p:nvPr>
        </p:nvSpPr>
        <p:spPr/>
        <p:txBody>
          <a:bodyPr/>
          <a:lstStyle/>
          <a:p>
            <a:r>
              <a:rPr kumimoji="1" lang="ja-JP" altLang="en-US" sz="1400" dirty="0" smtClean="0">
                <a:solidFill>
                  <a:schemeClr val="tx1"/>
                </a:solidFill>
              </a:rPr>
              <a:t>１１</a:t>
            </a:r>
            <a:endParaRPr kumimoji="1" lang="ja-JP" altLang="en-US" sz="1400" dirty="0">
              <a:solidFill>
                <a:schemeClr val="tx1"/>
              </a:solidFill>
            </a:endParaRPr>
          </a:p>
        </p:txBody>
      </p:sp>
    </p:spTree>
    <p:extLst>
      <p:ext uri="{BB962C8B-B14F-4D97-AF65-F5344CB8AC3E}">
        <p14:creationId xmlns:p14="http://schemas.microsoft.com/office/powerpoint/2010/main" val="2075954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1"/>
          <p:cNvSpPr txBox="1">
            <a:spLocks/>
          </p:cNvSpPr>
          <p:nvPr/>
        </p:nvSpPr>
        <p:spPr>
          <a:xfrm>
            <a:off x="872067" y="836712"/>
            <a:ext cx="7516357" cy="5616624"/>
          </a:xfrm>
          <a:prstGeom prst="rect">
            <a:avLst/>
          </a:prstGeom>
        </p:spPr>
        <p:txBody>
          <a:bodyPr>
            <a:normAutofit fontScale="8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２０２２年</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北海道内</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３６企業</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１，５２８件</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２，７２９通</a:t>
            </a:r>
            <a:endPar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＜参画企業＞</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ALSOK</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北海道㈱</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ＡＮＡあきん</a:t>
            </a:r>
            <a:r>
              <a:rPr lang="ja-JP" altLang="en-US" sz="18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ど</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㈱ＨＣＣ</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音更</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郵便局</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帯広信用金庫</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帯広郵便局</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KDDI</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㈱北海道総支社</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生活協同組合コープさっぽろ</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札幌市役所・札幌商工会議所</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㈱さっぽろテレビ塔</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サッポロ</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不動産開発㈱札幌事業部</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急百貨店札幌店</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十勝</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事務機販売</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十勝総合振興局</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中道リース</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西帯広</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郵便局</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航空北海道地区</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日本郵便㈱北海道支社</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郵便十勝地区連絡会</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高信用金庫</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法人</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Fit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北海道会議</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富国</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生命保険相互会社帯広支社</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富国</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生命保険相互</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会社松山支社</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北海道</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銀行</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北海道コカ・コーラボトリング㈱</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ほく</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でんサービス㈱帯広支店</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北海道電気工業㈱帯広支店</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北海道電力㈱道東支社</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北海道電力㈱帯広支店</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北電㈱帯広支店大樹ネットワークセンター</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北電㈱帯広</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支店新得ネットワークセンター</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三越伊勢丹グループ札幌丸井三越支部</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リコージャパン㈱</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リコー</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リ</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ース㈱</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㈱マルエイ六峰社</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広尾町</a:t>
            </a:r>
            <a:r>
              <a:rPr lang="zh-TW"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役場</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＜応援施設＞</a:t>
            </a: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①児童養護施設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函館厚生院くるみ学園（北海道函館市）</a:t>
            </a:r>
            <a:endPar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Symbol" pitchFamily="18" charset="2"/>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②児童養護施設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函館国の子寮</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（北海道函館市）</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Symbol" pitchFamily="18" charset="2"/>
              <a:buNone/>
            </a:pP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③児童養護施設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甘木山学園（福岡県大牟田市）</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④</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児童養護施設　</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みんせいかん</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（宮崎県宮崎市）</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Symbol" pitchFamily="18" charset="2"/>
              <a:buNone/>
            </a:pPr>
            <a:endParaRPr lang="en-US" altLang="ja-JP" sz="1800" dirty="0" smtClean="0">
              <a:solidFill>
                <a:schemeClr val="tx1"/>
              </a:solidFill>
            </a:endParaRPr>
          </a:p>
          <a:p>
            <a:pPr marL="0" indent="0">
              <a:buFont typeface="Symbol" pitchFamily="18" charset="2"/>
              <a:buNone/>
            </a:pPr>
            <a:endParaRPr lang="ja-JP" altLang="en-US" sz="1800" dirty="0">
              <a:solidFill>
                <a:schemeClr val="tx1"/>
              </a:solidFill>
            </a:endParaRPr>
          </a:p>
        </p:txBody>
      </p:sp>
      <p:sp>
        <p:nvSpPr>
          <p:cNvPr id="4" name="フッター プレースホルダー 2"/>
          <p:cNvSpPr>
            <a:spLocks noGrp="1"/>
          </p:cNvSpPr>
          <p:nvPr>
            <p:ph type="ftr" sz="quarter" idx="11"/>
          </p:nvPr>
        </p:nvSpPr>
        <p:spPr>
          <a:xfrm>
            <a:off x="3124200" y="6356350"/>
            <a:ext cx="2895600" cy="365125"/>
          </a:xfrm>
        </p:spPr>
        <p:txBody>
          <a:bodyPr/>
          <a:lstStyle/>
          <a:p>
            <a:r>
              <a:rPr kumimoji="1" lang="ja-JP" altLang="en-US" sz="1400" dirty="0" smtClean="0">
                <a:solidFill>
                  <a:schemeClr val="tx1"/>
                </a:solidFill>
              </a:rPr>
              <a:t>１２</a:t>
            </a:r>
            <a:endParaRPr kumimoji="1" lang="ja-JP" altLang="en-US" sz="1400" dirty="0">
              <a:solidFill>
                <a:schemeClr val="tx1"/>
              </a:solidFill>
            </a:endParaRPr>
          </a:p>
        </p:txBody>
      </p:sp>
    </p:spTree>
    <p:extLst>
      <p:ext uri="{BB962C8B-B14F-4D97-AF65-F5344CB8AC3E}">
        <p14:creationId xmlns:p14="http://schemas.microsoft.com/office/powerpoint/2010/main" val="12541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a:effectLst/>
                <a:latin typeface="メイリオ" panose="020B0604030504040204" pitchFamily="50" charset="-128"/>
                <a:ea typeface="メイリオ" panose="020B0604030504040204" pitchFamily="50" charset="-128"/>
                <a:cs typeface="メイリオ" panose="020B0604030504040204" pitchFamily="50" charset="-128"/>
              </a:rPr>
              <a:t>広尾</a:t>
            </a:r>
            <a:r>
              <a:rPr kumimoji="1" lang="ja-JP" altLang="en-US" dirty="0" smtClean="0">
                <a:effectLst/>
                <a:latin typeface="メイリオ" panose="020B0604030504040204" pitchFamily="50" charset="-128"/>
                <a:ea typeface="メイリオ" panose="020B0604030504040204" pitchFamily="50" charset="-128"/>
                <a:cs typeface="メイリオ" panose="020B0604030504040204" pitchFamily="50" charset="-128"/>
              </a:rPr>
              <a:t>サンタランド事業</a:t>
            </a:r>
            <a:endParaRPr kumimoji="1" lang="ja-JP" altLang="en-US"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コンテンツ プレースホルダー 1"/>
          <p:cNvSpPr>
            <a:spLocks noGrp="1"/>
          </p:cNvSpPr>
          <p:nvPr>
            <p:ph idx="1"/>
          </p:nvPr>
        </p:nvSpPr>
        <p:spPr/>
        <p:txBody>
          <a:bodyPr>
            <a:normAutofit fontScale="92500" lnSpcReduction="10000"/>
          </a:bodyPr>
          <a:lstStyle/>
          <a:p>
            <a:pPr marL="0" indent="0">
              <a:buNone/>
            </a:pPr>
            <a:r>
              <a:rPr kumimoji="1"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広尾サンタランドは、昭和５９年に</a:t>
            </a: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ノルェー・オスロ市から国内唯一の「サンタランド」の認定を受け、今年の１１月で３</a:t>
            </a:r>
            <a:r>
              <a:rPr lang="ja-JP" altLang="en-US" sz="3000" dirty="0">
                <a:latin typeface="メイリオ" panose="020B0604030504040204" pitchFamily="50" charset="-128"/>
                <a:ea typeface="メイリオ" panose="020B0604030504040204" pitchFamily="50" charset="-128"/>
                <a:cs typeface="メイリオ" panose="020B0604030504040204" pitchFamily="50" charset="-128"/>
              </a:rPr>
              <a:t>８</a:t>
            </a: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年を迎えます。</a:t>
            </a:r>
          </a:p>
          <a:p>
            <a:pPr marL="0" indent="0" algn="just">
              <a:buNone/>
            </a:pP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事業の中心として行っている</a:t>
            </a: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「ひろおサンタメール」</a:t>
            </a: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は、クリスマス時期に北海道</a:t>
            </a: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広尾町</a:t>
            </a: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のサンタクロースから届くクリスマスカードとして、</a:t>
            </a: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３８年間</a:t>
            </a: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で約</a:t>
            </a: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２２０万通</a:t>
            </a: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以上を国内外に贈り届けてきました。</a:t>
            </a:r>
          </a:p>
          <a:p>
            <a:pPr marL="0" indent="0">
              <a:buNone/>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サンタメールは令和</a:t>
            </a:r>
            <a:r>
              <a:rPr kumimoji="1" lang="en-US" altLang="ja-JP"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年度より名称を「ひろおサンタカード」として再スタートしました</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フッター プレースホルダー 4"/>
          <p:cNvSpPr>
            <a:spLocks noGrp="1"/>
          </p:cNvSpPr>
          <p:nvPr>
            <p:ph type="ftr" sz="quarter" idx="11"/>
          </p:nvPr>
        </p:nvSpPr>
        <p:spPr/>
        <p:txBody>
          <a:bodyPr/>
          <a:lstStyle/>
          <a:p>
            <a:r>
              <a:rPr lang="ja-JP" altLang="en-US" sz="1400" dirty="0">
                <a:solidFill>
                  <a:schemeClr val="tx1"/>
                </a:solidFill>
              </a:rPr>
              <a:t>１</a:t>
            </a:r>
            <a:endParaRPr kumimoji="1" lang="ja-JP" altLang="en-US" sz="1400" dirty="0">
              <a:solidFill>
                <a:schemeClr val="tx1"/>
              </a:solidFill>
            </a:endParaRPr>
          </a:p>
        </p:txBody>
      </p:sp>
    </p:spTree>
    <p:extLst>
      <p:ext uri="{BB962C8B-B14F-4D97-AF65-F5344CB8AC3E}">
        <p14:creationId xmlns:p14="http://schemas.microsoft.com/office/powerpoint/2010/main" val="2107338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dirty="0" smtClean="0">
                <a:effectLst/>
                <a:latin typeface="メイリオ" panose="020B0604030504040204" pitchFamily="50" charset="-128"/>
                <a:ea typeface="メイリオ" panose="020B0604030504040204" pitchFamily="50" charset="-128"/>
                <a:cs typeface="メイリオ" panose="020B0604030504040204" pitchFamily="50" charset="-128"/>
              </a:rPr>
              <a:t>プロジェクト概要</a:t>
            </a:r>
            <a:endParaRPr kumimoji="1" lang="ja-JP" altLang="en-US"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コンテンツ プレースホルダー 1"/>
          <p:cNvSpPr>
            <a:spLocks noGrp="1"/>
          </p:cNvSpPr>
          <p:nvPr>
            <p:ph idx="1"/>
          </p:nvPr>
        </p:nvSpPr>
        <p:spPr>
          <a:xfrm>
            <a:off x="467544" y="1556792"/>
            <a:ext cx="8229600" cy="4525963"/>
          </a:xfrm>
        </p:spPr>
        <p:txBody>
          <a:bodyPr>
            <a:normAutofit fontScale="85000" lnSpcReduction="20000"/>
          </a:bodyPr>
          <a:lstStyle/>
          <a:p>
            <a:pPr marL="0" indent="0">
              <a:lnSpc>
                <a:spcPct val="110000"/>
              </a:lnSpc>
              <a:buNone/>
            </a:pP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過去には、申込みいただいたサンタメールの収益金の</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一部を震災に遭った幼稚園へ</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義援</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金として贈っています。</a:t>
            </a:r>
          </a:p>
          <a:p>
            <a:pPr marL="0" indent="0" algn="just">
              <a:lnSpc>
                <a:spcPct val="110000"/>
              </a:lnSpc>
              <a:buNone/>
            </a:pP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今後も広尾サンタランドとして社会性のある役割を担う</a:t>
            </a: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具体的な取組みを行うため、平成２６年にプロジェクト</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を立ち上げました。</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lnSpc>
                <a:spcPct val="110000"/>
              </a:lnSpc>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この取組みは</a:t>
            </a:r>
            <a:r>
              <a:rPr lang="ja-JP" altLang="en-US"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「子どもの夢を応援するプロジェクト」</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題し、「サンタクロースからの夢を届ける」をテーマに</a:t>
            </a:r>
            <a:r>
              <a:rPr lang="ja-JP" altLang="en-US"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サンタカード申込者、広尾町民や企業等の参画、ガバメントクラウドファンディング寄附者</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により</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実施します。</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フッター プレースホルダー 4"/>
          <p:cNvSpPr>
            <a:spLocks noGrp="1"/>
          </p:cNvSpPr>
          <p:nvPr>
            <p:ph type="ftr" sz="quarter" idx="11"/>
          </p:nvPr>
        </p:nvSpPr>
        <p:spPr/>
        <p:txBody>
          <a:bodyPr/>
          <a:lstStyle/>
          <a:p>
            <a:r>
              <a:rPr kumimoji="1" lang="ja-JP" altLang="en-US" sz="1400" dirty="0" smtClean="0">
                <a:solidFill>
                  <a:schemeClr val="tx1"/>
                </a:solidFill>
              </a:rPr>
              <a:t>２</a:t>
            </a:r>
            <a:endParaRPr kumimoji="1" lang="ja-JP" altLang="en-US" sz="1400" dirty="0">
              <a:solidFill>
                <a:schemeClr val="tx1"/>
              </a:solidFill>
            </a:endParaRPr>
          </a:p>
        </p:txBody>
      </p:sp>
    </p:spTree>
    <p:extLst>
      <p:ext uri="{BB962C8B-B14F-4D97-AF65-F5344CB8AC3E}">
        <p14:creationId xmlns:p14="http://schemas.microsoft.com/office/powerpoint/2010/main" val="1257128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39551" y="1471092"/>
            <a:ext cx="8071173" cy="4752528"/>
          </a:xfrm>
        </p:spPr>
        <p:txBody>
          <a:bodyPr>
            <a:normAutofit fontScale="85000" lnSpcReduction="20000"/>
          </a:bodyPr>
          <a:lstStyle/>
          <a:p>
            <a:pPr marL="0" indent="0" algn="just">
              <a:buNone/>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「親と暮らせない子どもたちの</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クリスマスを応援！」</a:t>
            </a:r>
          </a:p>
          <a:p>
            <a:pPr marL="0" indent="0">
              <a:buNone/>
            </a:pPr>
            <a:endParaRPr kumimoji="1" lang="en-US" altLang="ja-JP" dirty="0" smtClean="0">
              <a:solidFill>
                <a:schemeClr val="tx1"/>
              </a:solidFill>
              <a:latin typeface="ＭＳ Ｐ明朝" panose="02020600040205080304" pitchFamily="18" charset="-128"/>
              <a:ea typeface="ＭＳ Ｐ明朝" panose="02020600040205080304" pitchFamily="18" charset="-128"/>
            </a:endParaRPr>
          </a:p>
          <a:p>
            <a:pPr marL="0" indent="0">
              <a:buNone/>
            </a:pP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◎対象施設～道内外の児童養護施設</a:t>
            </a:r>
            <a:endPar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①施設入所者全員に</a:t>
            </a:r>
            <a:endParaRPr lang="en-US" altLang="ja-JP"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「ひろおサンタカード」</a:t>
            </a:r>
            <a:endParaRPr lang="en-US" altLang="ja-JP"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を届けます。</a:t>
            </a:r>
            <a:endParaRPr lang="en-US" altLang="ja-JP"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②道内の全ての施設</a:t>
            </a:r>
            <a:endParaRPr lang="en-US" altLang="ja-JP"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にサンタランドウッド</a:t>
            </a:r>
            <a:endParaRPr lang="en-US" altLang="ja-JP"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ランタンを贈ります。</a:t>
            </a:r>
            <a:endParaRPr lang="en-US" altLang="ja-JP"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③道外の施設にも</a:t>
            </a:r>
            <a:endParaRPr lang="en-US" altLang="ja-JP"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ツリーとカードを贈ります。</a:t>
            </a:r>
          </a:p>
          <a:p>
            <a:pPr marL="0" indent="0">
              <a:buNone/>
            </a:pPr>
            <a:endParaRPr lang="en-US" altLang="ja-JP" dirty="0" smtClean="0">
              <a:latin typeface="ＭＳ Ｐ明朝" panose="02020600040205080304" pitchFamily="18" charset="-128"/>
              <a:ea typeface="ＭＳ Ｐ明朝" panose="02020600040205080304" pitchFamily="18" charset="-128"/>
            </a:endParaRPr>
          </a:p>
          <a:p>
            <a:pPr marL="0" indent="0">
              <a:buNone/>
            </a:pPr>
            <a:endParaRPr lang="ja-JP" altLang="en-US" dirty="0" smtClean="0">
              <a:solidFill>
                <a:schemeClr val="tx1"/>
              </a:solidFill>
              <a:latin typeface="ＭＳ Ｐ明朝" panose="02020600040205080304" pitchFamily="18" charset="-128"/>
              <a:ea typeface="ＭＳ Ｐ明朝" panose="02020600040205080304" pitchFamily="18" charset="-128"/>
            </a:endParaRPr>
          </a:p>
          <a:p>
            <a:pPr marL="0" indent="0" algn="r">
              <a:buNone/>
            </a:pPr>
            <a:endParaRPr lang="ja-JP" altLang="en-US" dirty="0" smtClean="0">
              <a:solidFill>
                <a:schemeClr val="tx1"/>
              </a:solidFill>
            </a:endParaRPr>
          </a:p>
          <a:p>
            <a:pPr marL="0" indent="0">
              <a:buNone/>
            </a:pPr>
            <a:endParaRPr kumimoji="1" lang="ja-JP" altLang="en-US" dirty="0"/>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216" y="2904850"/>
            <a:ext cx="2238525" cy="3356992"/>
          </a:xfrm>
          <a:prstGeom prst="rect">
            <a:avLst/>
          </a:prstGeom>
          <a:effectLst>
            <a:softEdge rad="127000"/>
          </a:effectLst>
        </p:spPr>
      </p:pic>
      <p:sp>
        <p:nvSpPr>
          <p:cNvPr id="3" name="タイトル 2"/>
          <p:cNvSpPr>
            <a:spLocks noGrp="1"/>
          </p:cNvSpPr>
          <p:nvPr>
            <p:ph type="title"/>
          </p:nvPr>
        </p:nvSpPr>
        <p:spPr/>
        <p:txBody>
          <a:bodyPr>
            <a:normAutofit/>
          </a:bodyPr>
          <a:lstStyle/>
          <a:p>
            <a:r>
              <a:rPr kumimoji="1" lang="ja-JP" altLang="en-US" dirty="0" smtClean="0">
                <a:effectLst/>
                <a:latin typeface="メイリオ" panose="020B0604030504040204" pitchFamily="50" charset="-128"/>
                <a:ea typeface="メイリオ" panose="020B0604030504040204" pitchFamily="50" charset="-128"/>
                <a:cs typeface="メイリオ" panose="020B0604030504040204" pitchFamily="50" charset="-128"/>
              </a:rPr>
              <a:t>プロジェクト内容①</a:t>
            </a:r>
            <a:endParaRPr kumimoji="1" lang="ja-JP" altLang="en-US"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フッター プレースホルダー 5"/>
          <p:cNvSpPr>
            <a:spLocks noGrp="1"/>
          </p:cNvSpPr>
          <p:nvPr>
            <p:ph type="ftr" sz="quarter" idx="11"/>
          </p:nvPr>
        </p:nvSpPr>
        <p:spPr/>
        <p:txBody>
          <a:bodyPr/>
          <a:lstStyle/>
          <a:p>
            <a:r>
              <a:rPr lang="ja-JP" altLang="en-US" sz="1400" dirty="0">
                <a:solidFill>
                  <a:schemeClr val="tx1"/>
                </a:solidFill>
              </a:rPr>
              <a:t>３</a:t>
            </a:r>
            <a:endParaRPr kumimoji="1" lang="ja-JP" altLang="en-US" sz="1400" dirty="0">
              <a:solidFill>
                <a:schemeClr val="tx1"/>
              </a:solidFill>
            </a:endParaRPr>
          </a:p>
        </p:txBody>
      </p:sp>
      <p:sp>
        <p:nvSpPr>
          <p:cNvPr id="8" name="テキスト ボックス 7"/>
          <p:cNvSpPr txBox="1"/>
          <p:nvPr/>
        </p:nvSpPr>
        <p:spPr>
          <a:xfrm>
            <a:off x="4572000" y="5096216"/>
            <a:ext cx="1944216" cy="276999"/>
          </a:xfrm>
          <a:prstGeom prst="rect">
            <a:avLst/>
          </a:prstGeom>
          <a:noFill/>
        </p:spPr>
        <p:txBody>
          <a:bodyPr wrap="square" rtlCol="0">
            <a:spAutoFit/>
          </a:bodyPr>
          <a:lstStyle/>
          <a:p>
            <a:r>
              <a:rPr kumimoji="1" lang="ja-JP" altLang="en-US" sz="1200" dirty="0" smtClean="0"/>
              <a:t>サンタランドウッドランタン</a:t>
            </a:r>
            <a:endParaRPr kumimoji="1" lang="ja-JP" altLang="en-US" sz="1200" dirty="0"/>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4212" y="3284984"/>
            <a:ext cx="2699792" cy="1803257"/>
          </a:xfrm>
          <a:prstGeom prst="rect">
            <a:avLst/>
          </a:prstGeom>
          <a:effectLst>
            <a:softEdge rad="63500"/>
          </a:effectLst>
        </p:spPr>
      </p:pic>
      <p:sp>
        <p:nvSpPr>
          <p:cNvPr id="9" name="テキスト ボックス 8"/>
          <p:cNvSpPr txBox="1"/>
          <p:nvPr/>
        </p:nvSpPr>
        <p:spPr>
          <a:xfrm>
            <a:off x="7020272" y="6122883"/>
            <a:ext cx="1433883" cy="276999"/>
          </a:xfrm>
          <a:prstGeom prst="rect">
            <a:avLst/>
          </a:prstGeom>
          <a:noFill/>
        </p:spPr>
        <p:txBody>
          <a:bodyPr wrap="square" rtlCol="0">
            <a:spAutoFit/>
          </a:bodyPr>
          <a:lstStyle/>
          <a:p>
            <a:r>
              <a:rPr kumimoji="1" lang="ja-JP" altLang="en-US" sz="1200" dirty="0" smtClean="0"/>
              <a:t>サンタランドツリー</a:t>
            </a:r>
            <a:endParaRPr kumimoji="1" lang="ja-JP" altLang="en-US" sz="1200" dirty="0"/>
          </a:p>
        </p:txBody>
      </p:sp>
    </p:spTree>
    <p:extLst>
      <p:ext uri="{BB962C8B-B14F-4D97-AF65-F5344CB8AC3E}">
        <p14:creationId xmlns:p14="http://schemas.microsoft.com/office/powerpoint/2010/main" val="592821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600200"/>
            <a:ext cx="8435280" cy="4525963"/>
          </a:xfrm>
        </p:spPr>
        <p:txBody>
          <a:bodyPr>
            <a:normAutofit fontScale="85000" lnSpcReduction="20000"/>
          </a:bodyPr>
          <a:lstStyle/>
          <a:p>
            <a:pPr marL="0" indent="0">
              <a:buNone/>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対象施設～道内２カ所の児童養護</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施設を予定</a:t>
            </a:r>
            <a:endPar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ja-JP" altLang="en-US"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②プレゼントを届けます。</a:t>
            </a:r>
            <a:endParaRPr lang="en-US" altLang="ja-JP"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・広尾町長サンタが施設を訪問</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して手渡します。（コロナ</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の状況により変更あり）</a:t>
            </a:r>
          </a:p>
          <a:p>
            <a:pPr marL="0" indent="0">
              <a:buNone/>
            </a:pP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・プレゼントの内容は事前に</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養護施設と打ち合わせしま</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ＭＳ Ｐ明朝" panose="02020600040205080304" pitchFamily="18" charset="-128"/>
                <a:ea typeface="ＭＳ Ｐ明朝" panose="02020600040205080304" pitchFamily="18" charset="-128"/>
              </a:rPr>
              <a:t>　　　　　　　　　　　　　　　　　　　　　　　</a:t>
            </a:r>
            <a:r>
              <a:rPr lang="ja-JP" altLang="en-US" sz="2400" dirty="0" smtClean="0"/>
              <a:t>　　　　　　　　　　</a:t>
            </a:r>
            <a:endParaRPr lang="en-US" altLang="ja-JP" sz="2400" dirty="0" smtClean="0"/>
          </a:p>
        </p:txBody>
      </p:sp>
      <p:sp>
        <p:nvSpPr>
          <p:cNvPr id="3" name="タイトル 2"/>
          <p:cNvSpPr>
            <a:spLocks noGrp="1"/>
          </p:cNvSpPr>
          <p:nvPr>
            <p:ph type="title"/>
          </p:nvPr>
        </p:nvSpPr>
        <p:spPr/>
        <p:txBody>
          <a:bodyPr>
            <a:normAutofit/>
          </a:bodyPr>
          <a:lstStyle/>
          <a:p>
            <a:r>
              <a:rPr lang="ja-JP" altLang="en-US" dirty="0" smtClean="0">
                <a:effectLst/>
                <a:latin typeface="メイリオ" panose="020B0604030504040204" pitchFamily="50" charset="-128"/>
                <a:ea typeface="メイリオ" panose="020B0604030504040204" pitchFamily="50" charset="-128"/>
                <a:cs typeface="メイリオ" panose="020B0604030504040204" pitchFamily="50" charset="-128"/>
              </a:rPr>
              <a:t>プロジェクト内容②</a:t>
            </a:r>
            <a:endParaRPr kumimoji="1" lang="ja-JP" altLang="en-US"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フッター プレースホルダー 5"/>
          <p:cNvSpPr>
            <a:spLocks noGrp="1"/>
          </p:cNvSpPr>
          <p:nvPr>
            <p:ph type="ftr" sz="quarter" idx="11"/>
          </p:nvPr>
        </p:nvSpPr>
        <p:spPr/>
        <p:txBody>
          <a:bodyPr/>
          <a:lstStyle/>
          <a:p>
            <a:r>
              <a:rPr kumimoji="1" lang="ja-JP" altLang="en-US" sz="1400" dirty="0" smtClean="0">
                <a:solidFill>
                  <a:schemeClr val="tx1"/>
                </a:solidFill>
              </a:rPr>
              <a:t>４</a:t>
            </a:r>
            <a:endParaRPr kumimoji="1" lang="ja-JP" altLang="en-US" sz="1400" dirty="0">
              <a:solidFill>
                <a:schemeClr val="tx1"/>
              </a:solidFill>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0892" y="2172789"/>
            <a:ext cx="2827076" cy="2120307"/>
          </a:xfrm>
          <a:prstGeom prst="rect">
            <a:avLst/>
          </a:prstGeom>
          <a:effectLst>
            <a:softEdge rad="127000"/>
          </a:effectLst>
        </p:spPr>
      </p:pic>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00007" y="4273377"/>
            <a:ext cx="2468846" cy="2160240"/>
          </a:xfrm>
          <a:prstGeom prst="rect">
            <a:avLst/>
          </a:prstGeom>
          <a:effectLst>
            <a:softEdge rad="127000"/>
          </a:effectLst>
        </p:spPr>
      </p:pic>
    </p:spTree>
    <p:extLst>
      <p:ext uri="{BB962C8B-B14F-4D97-AF65-F5344CB8AC3E}">
        <p14:creationId xmlns:p14="http://schemas.microsoft.com/office/powerpoint/2010/main" val="3348499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dirty="0" smtClean="0">
                <a:effectLst/>
                <a:latin typeface="メイリオ" panose="020B0604030504040204" pitchFamily="50" charset="-128"/>
                <a:ea typeface="メイリオ" panose="020B0604030504040204" pitchFamily="50" charset="-128"/>
                <a:cs typeface="メイリオ" panose="020B0604030504040204" pitchFamily="50" charset="-128"/>
              </a:rPr>
              <a:t>取組み内容①</a:t>
            </a:r>
            <a:endParaRPr kumimoji="1" lang="ja-JP" altLang="en-US"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コンテンツ プレースホルダー 1"/>
          <p:cNvSpPr>
            <a:spLocks noGrp="1"/>
          </p:cNvSpPr>
          <p:nvPr>
            <p:ph idx="1"/>
          </p:nvPr>
        </p:nvSpPr>
        <p:spPr>
          <a:xfrm>
            <a:off x="457200" y="1844824"/>
            <a:ext cx="8229600" cy="4281339"/>
          </a:xfrm>
        </p:spPr>
        <p:txBody>
          <a:bodyPr>
            <a:normAutofit/>
          </a:bodyPr>
          <a:lstStyle/>
          <a:p>
            <a:pPr marL="0" indent="0">
              <a:buNone/>
            </a:pPr>
            <a:r>
              <a:rPr lang="ja-JP" altLang="en-US"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①ひろおサンタカードの申込者全員が子どもたちのクリスマスを応援します！</a:t>
            </a:r>
          </a:p>
          <a:p>
            <a:pPr marL="0" indent="0">
              <a:buNone/>
            </a:pPr>
            <a:endParaRPr lang="en-US" altLang="ja-JP"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広尾サンタランドの理念「愛と平和　感謝と奉仕」を</a:t>
            </a: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町民が</a:t>
            </a:r>
            <a:r>
              <a:rPr kumimoji="1"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実践するため</a:t>
            </a:r>
            <a:r>
              <a:rPr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にひろおサンタカードの申込金の一部がこのプロジェクトに活用されます。</a:t>
            </a:r>
            <a:endParaRPr kumimoji="1" lang="ja-JP" altLang="en-US"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3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フッター プレースホルダー 4"/>
          <p:cNvSpPr>
            <a:spLocks noGrp="1"/>
          </p:cNvSpPr>
          <p:nvPr>
            <p:ph type="ftr" sz="quarter" idx="11"/>
          </p:nvPr>
        </p:nvSpPr>
        <p:spPr/>
        <p:txBody>
          <a:bodyPr/>
          <a:lstStyle/>
          <a:p>
            <a:r>
              <a:rPr kumimoji="1" lang="ja-JP" altLang="en-US" sz="1400" dirty="0" smtClean="0">
                <a:solidFill>
                  <a:schemeClr val="tx1"/>
                </a:solidFill>
              </a:rPr>
              <a:t>５</a:t>
            </a:r>
            <a:endParaRPr kumimoji="1" lang="ja-JP" altLang="en-US" sz="1400" dirty="0">
              <a:solidFill>
                <a:schemeClr val="tx1"/>
              </a:solidFill>
            </a:endParaRPr>
          </a:p>
        </p:txBody>
      </p:sp>
    </p:spTree>
    <p:extLst>
      <p:ext uri="{BB962C8B-B14F-4D97-AF65-F5344CB8AC3E}">
        <p14:creationId xmlns:p14="http://schemas.microsoft.com/office/powerpoint/2010/main" val="286301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dirty="0" smtClean="0">
                <a:effectLst/>
                <a:latin typeface="メイリオ" panose="020B0604030504040204" pitchFamily="50" charset="-128"/>
                <a:ea typeface="メイリオ" panose="020B0604030504040204" pitchFamily="50" charset="-128"/>
                <a:cs typeface="メイリオ" panose="020B0604030504040204" pitchFamily="50" charset="-128"/>
              </a:rPr>
              <a:t>取組み内容②</a:t>
            </a:r>
            <a:endParaRPr kumimoji="1" lang="ja-JP" altLang="en-US"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コンテンツ プレースホルダー 1"/>
          <p:cNvSpPr>
            <a:spLocks noGrp="1"/>
          </p:cNvSpPr>
          <p:nvPr>
            <p:ph idx="1"/>
          </p:nvPr>
        </p:nvSpPr>
        <p:spPr>
          <a:xfrm>
            <a:off x="467544" y="1412776"/>
            <a:ext cx="8136904" cy="4896544"/>
          </a:xfrm>
        </p:spPr>
        <p:txBody>
          <a:bodyPr>
            <a:noAutofit/>
          </a:bodyPr>
          <a:lstStyle/>
          <a:p>
            <a:pPr marL="0" indent="0" algn="just">
              <a:buNone/>
            </a:pPr>
            <a:r>
              <a:rPr kumimoji="1" lang="ja-JP" altLang="en-US" sz="2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②広尾町民や企業等の参画によりプレゼントを届けます。</a:t>
            </a:r>
          </a:p>
          <a:p>
            <a:pPr marL="0" indent="0">
              <a:buNone/>
            </a:pPr>
            <a:endParaRPr lang="en-US" altLang="ja-JP"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・広尾町民の申込みやカードの購入による代金の一部を</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プロジェクトに活用する。</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ＣＳＲ活動の一環として参画していただき、</a:t>
            </a:r>
            <a:endParaRPr lang="en-US" altLang="ja-JP"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社員様から</a:t>
            </a:r>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サンタカードの申込受付、料金の取りまと</a:t>
            </a:r>
            <a:endParaRPr kumimoji="1" lang="en-US" altLang="ja-JP"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めを</a:t>
            </a:r>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行って</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いただく。</a:t>
            </a:r>
            <a:endPar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★企業申込</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料金　１通５００円</a:t>
            </a:r>
          </a:p>
          <a:p>
            <a:pPr marL="0" indent="0" algn="just">
              <a:buNone/>
            </a:pP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（内訳：サンタカード代金４００円＋プレゼント代</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１００円）</a:t>
            </a:r>
          </a:p>
          <a:p>
            <a:pPr marL="0" indent="0" algn="just">
              <a:buNone/>
            </a:pP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送付先がないサンタカードの申込みは、児童養護施設</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にプレゼントするサンタカードに充てる。</a:t>
            </a:r>
            <a:endPar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フッター プレースホルダー 4"/>
          <p:cNvSpPr>
            <a:spLocks noGrp="1"/>
          </p:cNvSpPr>
          <p:nvPr>
            <p:ph type="ftr" sz="quarter" idx="11"/>
          </p:nvPr>
        </p:nvSpPr>
        <p:spPr/>
        <p:txBody>
          <a:bodyPr/>
          <a:lstStyle/>
          <a:p>
            <a:r>
              <a:rPr kumimoji="1" lang="ja-JP" altLang="en-US" sz="1400" dirty="0" smtClean="0">
                <a:solidFill>
                  <a:schemeClr val="tx1"/>
                </a:solidFill>
              </a:rPr>
              <a:t>６</a:t>
            </a:r>
            <a:endParaRPr kumimoji="1" lang="ja-JP" altLang="en-US" sz="1400" dirty="0">
              <a:solidFill>
                <a:schemeClr val="tx1"/>
              </a:solidFill>
            </a:endParaRPr>
          </a:p>
        </p:txBody>
      </p:sp>
    </p:spTree>
    <p:extLst>
      <p:ext uri="{BB962C8B-B14F-4D97-AF65-F5344CB8AC3E}">
        <p14:creationId xmlns:p14="http://schemas.microsoft.com/office/powerpoint/2010/main" val="283312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effectLst/>
                <a:latin typeface="メイリオ" panose="020B0604030504040204" pitchFamily="50" charset="-128"/>
                <a:ea typeface="メイリオ" panose="020B0604030504040204" pitchFamily="50" charset="-128"/>
                <a:cs typeface="メイリオ" panose="020B0604030504040204" pitchFamily="50" charset="-128"/>
              </a:rPr>
              <a:t>取組み内容③</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600200"/>
            <a:ext cx="8219256" cy="4525963"/>
          </a:xfrm>
        </p:spPr>
        <p:txBody>
          <a:bodyPr>
            <a:normAutofit fontScale="92500" lnSpcReduction="10000"/>
          </a:bodyPr>
          <a:lstStyle/>
          <a:p>
            <a:pPr marL="0" indent="0" algn="just">
              <a:buNone/>
            </a:pPr>
            <a:r>
              <a:rPr lang="ja-JP" altLang="en-US" sz="3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③ガバメントクラウドファンディングによる参加</a:t>
            </a:r>
            <a:endParaRPr lang="en-US" altLang="ja-JP" sz="3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endParaRPr lang="en-US" altLang="ja-JP" sz="3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lang="ja-JP" altLang="en-US" sz="3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個人版ふるさと納税の制度を活用し、このプロジェクトに賛同する全国の寄附者から目的達成のための資金を募るものです。</a:t>
            </a:r>
            <a:endParaRPr lang="en-US" altLang="ja-JP" sz="3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lang="ja-JP" altLang="en-US" sz="3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ポータルサイト「ふるさとチョイス」で申込みできるほか、郵便振替による寄附も行えます。</a:t>
            </a:r>
            <a:endParaRPr lang="ja-JP" altLang="en-US" sz="3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lang="ja-JP" altLang="en-US" sz="3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詳しくは別紙チラシをご覧ください。</a:t>
            </a:r>
            <a:endParaRPr lang="en-US" altLang="ja-JP" sz="3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★募集期間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2023</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上旬</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2023</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日まで</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フッター プレースホルダー 4"/>
          <p:cNvSpPr>
            <a:spLocks noGrp="1"/>
          </p:cNvSpPr>
          <p:nvPr>
            <p:ph type="ftr" sz="quarter" idx="11"/>
          </p:nvPr>
        </p:nvSpPr>
        <p:spPr/>
        <p:txBody>
          <a:bodyPr/>
          <a:lstStyle/>
          <a:p>
            <a:r>
              <a:rPr kumimoji="1" lang="ja-JP" altLang="en-US" sz="1400" dirty="0" smtClean="0">
                <a:solidFill>
                  <a:schemeClr val="tx1"/>
                </a:solidFill>
              </a:rPr>
              <a:t>７</a:t>
            </a:r>
            <a:endParaRPr kumimoji="1" lang="ja-JP" altLang="en-US" sz="1400" dirty="0">
              <a:solidFill>
                <a:schemeClr val="tx1"/>
              </a:solidFill>
            </a:endParaRPr>
          </a:p>
        </p:txBody>
      </p:sp>
    </p:spTree>
    <p:extLst>
      <p:ext uri="{BB962C8B-B14F-4D97-AF65-F5344CB8AC3E}">
        <p14:creationId xmlns:p14="http://schemas.microsoft.com/office/powerpoint/2010/main" val="730377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288" y="3645024"/>
            <a:ext cx="1543050" cy="2419350"/>
          </a:xfrm>
          <a:prstGeom prst="rect">
            <a:avLst/>
          </a:prstGeom>
        </p:spPr>
      </p:pic>
      <p:sp>
        <p:nvSpPr>
          <p:cNvPr id="3" name="タイトル 2"/>
          <p:cNvSpPr>
            <a:spLocks noGrp="1"/>
          </p:cNvSpPr>
          <p:nvPr>
            <p:ph type="title"/>
          </p:nvPr>
        </p:nvSpPr>
        <p:spPr/>
        <p:txBody>
          <a:bodyPr>
            <a:normAutofit/>
          </a:bodyPr>
          <a:lstStyle/>
          <a:p>
            <a:r>
              <a:rPr kumimoji="1" lang="ja-JP" altLang="en-US" dirty="0" smtClean="0">
                <a:effectLst/>
                <a:latin typeface="メイリオ" panose="020B0604030504040204" pitchFamily="50" charset="-128"/>
                <a:ea typeface="メイリオ" panose="020B0604030504040204" pitchFamily="50" charset="-128"/>
                <a:cs typeface="メイリオ" panose="020B0604030504040204" pitchFamily="50" charset="-128"/>
              </a:rPr>
              <a:t>ご依頼内容</a:t>
            </a:r>
            <a:endParaRPr kumimoji="1" lang="ja-JP" altLang="en-US"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コンテンツ プレースホルダー 1"/>
          <p:cNvSpPr>
            <a:spLocks noGrp="1"/>
          </p:cNvSpPr>
          <p:nvPr>
            <p:ph idx="1"/>
          </p:nvPr>
        </p:nvSpPr>
        <p:spPr/>
        <p:txBody>
          <a:bodyPr>
            <a:normAutofit fontScale="92500" lnSpcReduction="20000"/>
          </a:bodyPr>
          <a:lstStyle/>
          <a:p>
            <a:pPr marL="0" indent="0">
              <a:buNone/>
            </a:pP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①ひろおサンタカードの申込受付及び申込金</a:t>
            </a:r>
            <a:endParaRPr kumimoji="1"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の取りまとめ</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取組みは</a:t>
            </a:r>
            <a:r>
              <a:rPr kumimoji="1" lang="ja-JP" altLang="en-US"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１１月３０日</a:t>
            </a: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まで）</a:t>
            </a:r>
          </a:p>
          <a:p>
            <a:pPr marL="0" indent="0">
              <a:buNone/>
            </a:pPr>
            <a:endPar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②受付取りまとめ後、申込書及び宛名カードを</a:t>
            </a:r>
          </a:p>
          <a:p>
            <a:pPr marL="0" indent="0">
              <a:buNone/>
            </a:pP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広尾サンタランド事務局へ郵送</a:t>
            </a:r>
          </a:p>
          <a:p>
            <a:pPr marL="0" indent="0">
              <a:buNone/>
            </a:pPr>
            <a:endPar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③取りまとめいただいた料金の振込</a:t>
            </a:r>
          </a:p>
          <a:p>
            <a:pPr marL="0" indent="0">
              <a:buNone/>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（振込手数料を差し引いてお振込</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いただきます。）</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フッター プレースホルダー 5"/>
          <p:cNvSpPr>
            <a:spLocks noGrp="1"/>
          </p:cNvSpPr>
          <p:nvPr>
            <p:ph type="ftr" sz="quarter" idx="11"/>
          </p:nvPr>
        </p:nvSpPr>
        <p:spPr/>
        <p:txBody>
          <a:bodyPr/>
          <a:lstStyle/>
          <a:p>
            <a:r>
              <a:rPr kumimoji="1" lang="ja-JP" altLang="en-US" sz="1400" dirty="0" smtClean="0">
                <a:solidFill>
                  <a:schemeClr val="tx1"/>
                </a:solidFill>
              </a:rPr>
              <a:t>８</a:t>
            </a:r>
            <a:endParaRPr kumimoji="1" lang="ja-JP" altLang="en-US" sz="1400" dirty="0">
              <a:solidFill>
                <a:schemeClr val="tx1"/>
              </a:solidFill>
            </a:endParaRPr>
          </a:p>
        </p:txBody>
      </p:sp>
    </p:spTree>
    <p:extLst>
      <p:ext uri="{BB962C8B-B14F-4D97-AF65-F5344CB8AC3E}">
        <p14:creationId xmlns:p14="http://schemas.microsoft.com/office/powerpoint/2010/main" val="3653796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1254</TotalTime>
  <Words>174</Words>
  <Application>Microsoft Office PowerPoint</Application>
  <PresentationFormat>画面に合わせる (4:3)</PresentationFormat>
  <Paragraphs>159</Paragraphs>
  <Slides>13</Slides>
  <Notes>4</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令和５年度 子どもの夢を応援する プロジェクト事業概要</vt:lpstr>
      <vt:lpstr>広尾サンタランド事業</vt:lpstr>
      <vt:lpstr>プロジェクト概要</vt:lpstr>
      <vt:lpstr>プロジェクト内容①</vt:lpstr>
      <vt:lpstr>プロジェクト内容②</vt:lpstr>
      <vt:lpstr>取組み内容①</vt:lpstr>
      <vt:lpstr>取組み内容②</vt:lpstr>
      <vt:lpstr>取組み内容③</vt:lpstr>
      <vt:lpstr>ご依頼内容</vt:lpstr>
      <vt:lpstr>取組み実績</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子供の夢を応援する プロジェクト2017事業概要</dc:title>
  <dc:creator>LGW122</dc:creator>
  <cp:lastModifiedBy>LGW094</cp:lastModifiedBy>
  <cp:revision>106</cp:revision>
  <cp:lastPrinted>2021-09-18T05:59:06Z</cp:lastPrinted>
  <dcterms:created xsi:type="dcterms:W3CDTF">2018-06-11T07:39:01Z</dcterms:created>
  <dcterms:modified xsi:type="dcterms:W3CDTF">2023-09-19T09:19:47Z</dcterms:modified>
</cp:coreProperties>
</file>