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17"/>
  </p:notesMasterIdLst>
  <p:handoutMasterIdLst>
    <p:handoutMasterId r:id="rId18"/>
  </p:handoutMasterIdLst>
  <p:sldIdLst>
    <p:sldId id="257" r:id="rId2"/>
    <p:sldId id="259" r:id="rId3"/>
    <p:sldId id="263" r:id="rId4"/>
    <p:sldId id="264" r:id="rId5"/>
    <p:sldId id="269" r:id="rId6"/>
    <p:sldId id="270" r:id="rId7"/>
    <p:sldId id="273" r:id="rId8"/>
    <p:sldId id="285" r:id="rId9"/>
    <p:sldId id="274" r:id="rId10"/>
    <p:sldId id="277" r:id="rId11"/>
    <p:sldId id="278" r:id="rId12"/>
    <p:sldId id="287" r:id="rId13"/>
    <p:sldId id="289" r:id="rId14"/>
    <p:sldId id="290" r:id="rId15"/>
    <p:sldId id="291" r:id="rId16"/>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p:cViewPr varScale="1">
        <p:scale>
          <a:sx n="106" d="100"/>
          <a:sy n="106" d="100"/>
        </p:scale>
        <p:origin x="1800"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575" cy="496888"/>
          </a:xfrm>
          <a:prstGeom prst="rect">
            <a:avLst/>
          </a:prstGeom>
        </p:spPr>
        <p:txBody>
          <a:bodyPr vert="horz" lIns="91430" tIns="45716" rIns="91430" bIns="45716"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9" y="0"/>
            <a:ext cx="2949575" cy="496888"/>
          </a:xfrm>
          <a:prstGeom prst="rect">
            <a:avLst/>
          </a:prstGeom>
        </p:spPr>
        <p:txBody>
          <a:bodyPr vert="horz" lIns="91430" tIns="45716" rIns="91430" bIns="45716" rtlCol="0"/>
          <a:lstStyle>
            <a:lvl1pPr algn="r">
              <a:defRPr sz="1200"/>
            </a:lvl1pPr>
          </a:lstStyle>
          <a:p>
            <a:fld id="{57C57C94-778D-493B-BB0A-551EFCAF7DD2}" type="datetimeFigureOut">
              <a:rPr kumimoji="1" lang="ja-JP" altLang="en-US" smtClean="0"/>
              <a:t>2025/9/22</a:t>
            </a:fld>
            <a:endParaRPr kumimoji="1" lang="ja-JP" altLang="en-US"/>
          </a:p>
        </p:txBody>
      </p:sp>
      <p:sp>
        <p:nvSpPr>
          <p:cNvPr id="4" name="フッター プレースホルダー 3"/>
          <p:cNvSpPr>
            <a:spLocks noGrp="1"/>
          </p:cNvSpPr>
          <p:nvPr>
            <p:ph type="ftr" sz="quarter" idx="2"/>
          </p:nvPr>
        </p:nvSpPr>
        <p:spPr>
          <a:xfrm>
            <a:off x="1" y="9440864"/>
            <a:ext cx="2949575" cy="496887"/>
          </a:xfrm>
          <a:prstGeom prst="rect">
            <a:avLst/>
          </a:prstGeom>
        </p:spPr>
        <p:txBody>
          <a:bodyPr vert="horz" lIns="91430" tIns="45716" rIns="91430" bIns="45716"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9" y="9440864"/>
            <a:ext cx="2949575" cy="496887"/>
          </a:xfrm>
          <a:prstGeom prst="rect">
            <a:avLst/>
          </a:prstGeom>
        </p:spPr>
        <p:txBody>
          <a:bodyPr vert="horz" lIns="91430" tIns="45716" rIns="91430" bIns="45716" rtlCol="0" anchor="b"/>
          <a:lstStyle>
            <a:lvl1pPr algn="r">
              <a:defRPr sz="1200"/>
            </a:lvl1pPr>
          </a:lstStyle>
          <a:p>
            <a:fld id="{8273D0CA-E000-484A-844E-5B1822C6EF70}" type="slidenum">
              <a:rPr kumimoji="1" lang="ja-JP" altLang="en-US" smtClean="0"/>
              <a:t>‹#›</a:t>
            </a:fld>
            <a:endParaRPr kumimoji="1" lang="ja-JP" altLang="en-US"/>
          </a:p>
        </p:txBody>
      </p:sp>
    </p:spTree>
    <p:extLst>
      <p:ext uri="{BB962C8B-B14F-4D97-AF65-F5344CB8AC3E}">
        <p14:creationId xmlns:p14="http://schemas.microsoft.com/office/powerpoint/2010/main" val="305048245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9787" cy="496967"/>
          </a:xfrm>
          <a:prstGeom prst="rect">
            <a:avLst/>
          </a:prstGeom>
        </p:spPr>
        <p:txBody>
          <a:bodyPr vert="horz" lIns="91420" tIns="45711" rIns="91420" bIns="45711"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40" y="2"/>
            <a:ext cx="2949787" cy="496967"/>
          </a:xfrm>
          <a:prstGeom prst="rect">
            <a:avLst/>
          </a:prstGeom>
        </p:spPr>
        <p:txBody>
          <a:bodyPr vert="horz" lIns="91420" tIns="45711" rIns="91420" bIns="45711" rtlCol="0"/>
          <a:lstStyle>
            <a:lvl1pPr algn="r">
              <a:defRPr sz="1200"/>
            </a:lvl1pPr>
          </a:lstStyle>
          <a:p>
            <a:fld id="{8EAE5885-C644-4DCD-B490-C63066466BF1}" type="datetimeFigureOut">
              <a:rPr kumimoji="1" lang="ja-JP" altLang="en-US" smtClean="0"/>
              <a:t>2025/9/22</a:t>
            </a:fld>
            <a:endParaRPr kumimoji="1" lang="ja-JP" altLang="en-US"/>
          </a:p>
        </p:txBody>
      </p:sp>
      <p:sp>
        <p:nvSpPr>
          <p:cNvPr id="4" name="スライド イメージ プレースホルダー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420" tIns="45711" rIns="91420" bIns="45711" rtlCol="0" anchor="ctr"/>
          <a:lstStyle/>
          <a:p>
            <a:endParaRPr lang="ja-JP" altLang="en-US"/>
          </a:p>
        </p:txBody>
      </p:sp>
      <p:sp>
        <p:nvSpPr>
          <p:cNvPr id="5" name="ノート プレースホルダー 4"/>
          <p:cNvSpPr>
            <a:spLocks noGrp="1"/>
          </p:cNvSpPr>
          <p:nvPr>
            <p:ph type="body" sz="quarter" idx="3"/>
          </p:nvPr>
        </p:nvSpPr>
        <p:spPr>
          <a:xfrm>
            <a:off x="680721" y="4721186"/>
            <a:ext cx="5445760" cy="4472702"/>
          </a:xfrm>
          <a:prstGeom prst="rect">
            <a:avLst/>
          </a:prstGeom>
        </p:spPr>
        <p:txBody>
          <a:bodyPr vert="horz" lIns="91420" tIns="45711" rIns="91420" bIns="4571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647"/>
            <a:ext cx="2949787" cy="496967"/>
          </a:xfrm>
          <a:prstGeom prst="rect">
            <a:avLst/>
          </a:prstGeom>
        </p:spPr>
        <p:txBody>
          <a:bodyPr vert="horz" lIns="91420" tIns="45711" rIns="91420" bIns="45711"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40" y="9440647"/>
            <a:ext cx="2949787" cy="496967"/>
          </a:xfrm>
          <a:prstGeom prst="rect">
            <a:avLst/>
          </a:prstGeom>
        </p:spPr>
        <p:txBody>
          <a:bodyPr vert="horz" lIns="91420" tIns="45711" rIns="91420" bIns="45711" rtlCol="0" anchor="b"/>
          <a:lstStyle>
            <a:lvl1pPr algn="r">
              <a:defRPr sz="1200"/>
            </a:lvl1pPr>
          </a:lstStyle>
          <a:p>
            <a:fld id="{F50EC03B-2118-4CD7-8BA6-2749E9AAEC7D}" type="slidenum">
              <a:rPr kumimoji="1" lang="ja-JP" altLang="en-US" smtClean="0"/>
              <a:t>‹#›</a:t>
            </a:fld>
            <a:endParaRPr kumimoji="1" lang="ja-JP" altLang="en-US"/>
          </a:p>
        </p:txBody>
      </p:sp>
    </p:spTree>
    <p:extLst>
      <p:ext uri="{BB962C8B-B14F-4D97-AF65-F5344CB8AC3E}">
        <p14:creationId xmlns:p14="http://schemas.microsoft.com/office/powerpoint/2010/main" val="171430948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F50EC03B-2118-4CD7-8BA6-2749E9AAEC7D}" type="slidenum">
              <a:rPr kumimoji="1" lang="ja-JP" altLang="en-US" smtClean="0"/>
              <a:t>1</a:t>
            </a:fld>
            <a:endParaRPr kumimoji="1" lang="ja-JP" altLang="en-US"/>
          </a:p>
        </p:txBody>
      </p:sp>
    </p:spTree>
    <p:extLst>
      <p:ext uri="{BB962C8B-B14F-4D97-AF65-F5344CB8AC3E}">
        <p14:creationId xmlns:p14="http://schemas.microsoft.com/office/powerpoint/2010/main" val="31173310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50EC03B-2118-4CD7-8BA6-2749E9AAEC7D}" type="slidenum">
              <a:rPr kumimoji="1" lang="ja-JP" altLang="en-US" smtClean="0"/>
              <a:t>3</a:t>
            </a:fld>
            <a:endParaRPr kumimoji="1" lang="ja-JP" altLang="en-US"/>
          </a:p>
        </p:txBody>
      </p:sp>
    </p:spTree>
    <p:extLst>
      <p:ext uri="{BB962C8B-B14F-4D97-AF65-F5344CB8AC3E}">
        <p14:creationId xmlns:p14="http://schemas.microsoft.com/office/powerpoint/2010/main" val="8238875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50EC03B-2118-4CD7-8BA6-2749E9AAEC7D}" type="slidenum">
              <a:rPr kumimoji="1" lang="ja-JP" altLang="en-US" smtClean="0"/>
              <a:t>6</a:t>
            </a:fld>
            <a:endParaRPr kumimoji="1" lang="ja-JP" altLang="en-US"/>
          </a:p>
        </p:txBody>
      </p:sp>
    </p:spTree>
    <p:extLst>
      <p:ext uri="{BB962C8B-B14F-4D97-AF65-F5344CB8AC3E}">
        <p14:creationId xmlns:p14="http://schemas.microsoft.com/office/powerpoint/2010/main" val="18314903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50EC03B-2118-4CD7-8BA6-2749E9AAEC7D}" type="slidenum">
              <a:rPr kumimoji="1" lang="ja-JP" altLang="en-US" smtClean="0"/>
              <a:t>12</a:t>
            </a:fld>
            <a:endParaRPr kumimoji="1" lang="ja-JP" altLang="en-US"/>
          </a:p>
        </p:txBody>
      </p:sp>
    </p:spTree>
    <p:extLst>
      <p:ext uri="{BB962C8B-B14F-4D97-AF65-F5344CB8AC3E}">
        <p14:creationId xmlns:p14="http://schemas.microsoft.com/office/powerpoint/2010/main" val="25519180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B4FFF78-97A9-4B71-9709-29573B286DC2}" type="datetime1">
              <a:rPr kumimoji="1" lang="ja-JP" altLang="en-US" smtClean="0"/>
              <a:t>2025/9/22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902AF84-B110-4D49-B890-B114C896CBBE}" type="slidenum">
              <a:rPr kumimoji="1" lang="ja-JP" altLang="en-US" smtClean="0"/>
              <a:t>‹#›</a:t>
            </a:fld>
            <a:endParaRPr kumimoji="1" lang="ja-JP" altLang="en-US"/>
          </a:p>
        </p:txBody>
      </p:sp>
    </p:spTree>
    <p:extLst>
      <p:ext uri="{BB962C8B-B14F-4D97-AF65-F5344CB8AC3E}">
        <p14:creationId xmlns:p14="http://schemas.microsoft.com/office/powerpoint/2010/main" val="2574192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FAF158F-BBC4-4CA1-8429-9A4F10E0A5D5}" type="datetime1">
              <a:rPr kumimoji="1" lang="ja-JP" altLang="en-US" smtClean="0"/>
              <a:t>2025/9/22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902AF84-B110-4D49-B890-B114C896CBBE}" type="slidenum">
              <a:rPr kumimoji="1" lang="ja-JP" altLang="en-US" smtClean="0"/>
              <a:t>‹#›</a:t>
            </a:fld>
            <a:endParaRPr kumimoji="1" lang="ja-JP" altLang="en-US"/>
          </a:p>
        </p:txBody>
      </p:sp>
    </p:spTree>
    <p:extLst>
      <p:ext uri="{BB962C8B-B14F-4D97-AF65-F5344CB8AC3E}">
        <p14:creationId xmlns:p14="http://schemas.microsoft.com/office/powerpoint/2010/main" val="27967502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F796C4D-49FA-4718-B1A5-FC5DC23CA6AB}" type="datetime1">
              <a:rPr kumimoji="1" lang="ja-JP" altLang="en-US" smtClean="0"/>
              <a:t>2025/9/22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902AF84-B110-4D49-B890-B114C896CBBE}" type="slidenum">
              <a:rPr kumimoji="1" lang="ja-JP" altLang="en-US" smtClean="0"/>
              <a:t>‹#›</a:t>
            </a:fld>
            <a:endParaRPr kumimoji="1" lang="ja-JP" altLang="en-US"/>
          </a:p>
        </p:txBody>
      </p:sp>
    </p:spTree>
    <p:extLst>
      <p:ext uri="{BB962C8B-B14F-4D97-AF65-F5344CB8AC3E}">
        <p14:creationId xmlns:p14="http://schemas.microsoft.com/office/powerpoint/2010/main" val="40484893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C5191EC-A81B-4EE7-8C2D-D46691322D8C}" type="datetime1">
              <a:rPr kumimoji="1" lang="ja-JP" altLang="en-US" smtClean="0"/>
              <a:t>2025/9/22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902AF84-B110-4D49-B890-B114C896CBBE}" type="slidenum">
              <a:rPr kumimoji="1" lang="ja-JP" altLang="en-US" smtClean="0"/>
              <a:t>‹#›</a:t>
            </a:fld>
            <a:endParaRPr kumimoji="1" lang="ja-JP" altLang="en-US"/>
          </a:p>
        </p:txBody>
      </p:sp>
    </p:spTree>
    <p:extLst>
      <p:ext uri="{BB962C8B-B14F-4D97-AF65-F5344CB8AC3E}">
        <p14:creationId xmlns:p14="http://schemas.microsoft.com/office/powerpoint/2010/main" val="19038222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4124BFAD-C326-4ADA-9C31-E7EBB6AA5302}" type="datetime1">
              <a:rPr kumimoji="1" lang="ja-JP" altLang="en-US" smtClean="0"/>
              <a:t>2025/9/22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902AF84-B110-4D49-B890-B114C896CBBE}" type="slidenum">
              <a:rPr kumimoji="1" lang="ja-JP" altLang="en-US" smtClean="0"/>
              <a:t>‹#›</a:t>
            </a:fld>
            <a:endParaRPr kumimoji="1" lang="ja-JP" altLang="en-US"/>
          </a:p>
        </p:txBody>
      </p:sp>
    </p:spTree>
    <p:extLst>
      <p:ext uri="{BB962C8B-B14F-4D97-AF65-F5344CB8AC3E}">
        <p14:creationId xmlns:p14="http://schemas.microsoft.com/office/powerpoint/2010/main" val="16132752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E122DF85-8CF6-484C-ADC8-6B7725F42221}" type="datetime1">
              <a:rPr kumimoji="1" lang="ja-JP" altLang="en-US" smtClean="0"/>
              <a:t>2025/9/22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902AF84-B110-4D49-B890-B114C896CBBE}" type="slidenum">
              <a:rPr kumimoji="1" lang="ja-JP" altLang="en-US" smtClean="0"/>
              <a:t>‹#›</a:t>
            </a:fld>
            <a:endParaRPr kumimoji="1" lang="ja-JP" altLang="en-US"/>
          </a:p>
        </p:txBody>
      </p:sp>
    </p:spTree>
    <p:extLst>
      <p:ext uri="{BB962C8B-B14F-4D97-AF65-F5344CB8AC3E}">
        <p14:creationId xmlns:p14="http://schemas.microsoft.com/office/powerpoint/2010/main" val="35449523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E02AD48B-3F5B-4FC9-B2E7-071167C875B7}" type="datetime1">
              <a:rPr kumimoji="1" lang="ja-JP" altLang="en-US" smtClean="0"/>
              <a:t>2025/9/22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E902AF84-B110-4D49-B890-B114C896CBBE}" type="slidenum">
              <a:rPr kumimoji="1" lang="ja-JP" altLang="en-US" smtClean="0"/>
              <a:t>‹#›</a:t>
            </a:fld>
            <a:endParaRPr kumimoji="1" lang="ja-JP" altLang="en-US"/>
          </a:p>
        </p:txBody>
      </p:sp>
    </p:spTree>
    <p:extLst>
      <p:ext uri="{BB962C8B-B14F-4D97-AF65-F5344CB8AC3E}">
        <p14:creationId xmlns:p14="http://schemas.microsoft.com/office/powerpoint/2010/main" val="4111903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2E3065B0-EF8E-437D-963D-8EBCA19BD2DE}" type="datetime1">
              <a:rPr kumimoji="1" lang="ja-JP" altLang="en-US" smtClean="0"/>
              <a:t>2025/9/22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E902AF84-B110-4D49-B890-B114C896CBBE}" type="slidenum">
              <a:rPr kumimoji="1" lang="ja-JP" altLang="en-US" smtClean="0"/>
              <a:t>‹#›</a:t>
            </a:fld>
            <a:endParaRPr kumimoji="1" lang="ja-JP" altLang="en-US"/>
          </a:p>
        </p:txBody>
      </p:sp>
    </p:spTree>
    <p:extLst>
      <p:ext uri="{BB962C8B-B14F-4D97-AF65-F5344CB8AC3E}">
        <p14:creationId xmlns:p14="http://schemas.microsoft.com/office/powerpoint/2010/main" val="20964683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358DE7A-2721-4263-8131-5AB29C986001}" type="datetime1">
              <a:rPr kumimoji="1" lang="ja-JP" altLang="en-US" smtClean="0"/>
              <a:t>2025/9/22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E902AF84-B110-4D49-B890-B114C896CBBE}" type="slidenum">
              <a:rPr kumimoji="1" lang="ja-JP" altLang="en-US" smtClean="0"/>
              <a:t>‹#›</a:t>
            </a:fld>
            <a:endParaRPr kumimoji="1" lang="ja-JP" altLang="en-US"/>
          </a:p>
        </p:txBody>
      </p:sp>
    </p:spTree>
    <p:extLst>
      <p:ext uri="{BB962C8B-B14F-4D97-AF65-F5344CB8AC3E}">
        <p14:creationId xmlns:p14="http://schemas.microsoft.com/office/powerpoint/2010/main" val="20105327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D105B45-94C3-44EC-9746-A651FF574B6F}" type="datetime1">
              <a:rPr kumimoji="1" lang="ja-JP" altLang="en-US" smtClean="0"/>
              <a:t>2025/9/22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902AF84-B110-4D49-B890-B114C896CBBE}" type="slidenum">
              <a:rPr kumimoji="1" lang="ja-JP" altLang="en-US" smtClean="0"/>
              <a:t>‹#›</a:t>
            </a:fld>
            <a:endParaRPr kumimoji="1" lang="ja-JP" altLang="en-US"/>
          </a:p>
        </p:txBody>
      </p:sp>
    </p:spTree>
    <p:extLst>
      <p:ext uri="{BB962C8B-B14F-4D97-AF65-F5344CB8AC3E}">
        <p14:creationId xmlns:p14="http://schemas.microsoft.com/office/powerpoint/2010/main" val="28281054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3051E030-A166-4E9D-8DB3-C0F5BB689EF3}" type="datetime1">
              <a:rPr kumimoji="1" lang="ja-JP" altLang="en-US" smtClean="0"/>
              <a:t>2025/9/22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902AF84-B110-4D49-B890-B114C896CBBE}" type="slidenum">
              <a:rPr kumimoji="1" lang="ja-JP" altLang="en-US" smtClean="0"/>
              <a:t>‹#›</a:t>
            </a:fld>
            <a:endParaRPr kumimoji="1" lang="ja-JP" altLang="en-US"/>
          </a:p>
        </p:txBody>
      </p:sp>
    </p:spTree>
    <p:extLst>
      <p:ext uri="{BB962C8B-B14F-4D97-AF65-F5344CB8AC3E}">
        <p14:creationId xmlns:p14="http://schemas.microsoft.com/office/powerpoint/2010/main" val="14524781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6D37ED-FBC9-4BC5-B084-2036B6FE4E37}" type="datetime1">
              <a:rPr kumimoji="1" lang="ja-JP" altLang="en-US" smtClean="0"/>
              <a:t>2025/9/22</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02AF84-B110-4D49-B890-B114C896CBBE}" type="slidenum">
              <a:rPr kumimoji="1" lang="ja-JP" altLang="en-US" smtClean="0"/>
              <a:t>‹#›</a:t>
            </a:fld>
            <a:endParaRPr kumimoji="1" lang="ja-JP" altLang="en-US"/>
          </a:p>
        </p:txBody>
      </p:sp>
    </p:spTree>
    <p:extLst>
      <p:ext uri="{BB962C8B-B14F-4D97-AF65-F5344CB8AC3E}">
        <p14:creationId xmlns:p14="http://schemas.microsoft.com/office/powerpoint/2010/main" val="2051665762"/>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hf sldNum="0" hd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539551" y="2492896"/>
            <a:ext cx="8064896" cy="3062800"/>
          </a:xfrm>
        </p:spPr>
        <p:txBody>
          <a:bodyPr>
            <a:normAutofit/>
          </a:bodyPr>
          <a:lstStyle/>
          <a:p>
            <a:r>
              <a:rPr kumimoji="1" lang="ja-JP" altLang="en-US" sz="4800" dirty="0">
                <a:latin typeface="HG丸ｺﾞｼｯｸM-PRO" panose="020F0600000000000000" pitchFamily="50" charset="-128"/>
                <a:ea typeface="HG丸ｺﾞｼｯｸM-PRO" panose="020F0600000000000000" pitchFamily="50" charset="-128"/>
              </a:rPr>
              <a:t>令和</a:t>
            </a:r>
            <a:r>
              <a:rPr kumimoji="1" lang="en-US" altLang="ja-JP" sz="4800" dirty="0">
                <a:latin typeface="HG丸ｺﾞｼｯｸM-PRO" panose="020F0600000000000000" pitchFamily="50" charset="-128"/>
                <a:ea typeface="HG丸ｺﾞｼｯｸM-PRO" panose="020F0600000000000000" pitchFamily="50" charset="-128"/>
              </a:rPr>
              <a:t>7</a:t>
            </a:r>
            <a:r>
              <a:rPr kumimoji="1" lang="ja-JP" altLang="en-US" sz="4800" dirty="0">
                <a:latin typeface="HG丸ｺﾞｼｯｸM-PRO" panose="020F0600000000000000" pitchFamily="50" charset="-128"/>
                <a:ea typeface="HG丸ｺﾞｼｯｸM-PRO" panose="020F0600000000000000" pitchFamily="50" charset="-128"/>
              </a:rPr>
              <a:t>年度</a:t>
            </a:r>
            <a:br>
              <a:rPr kumimoji="1" lang="en-US" altLang="ja-JP" sz="4800" dirty="0">
                <a:latin typeface="HG丸ｺﾞｼｯｸM-PRO" panose="020F0600000000000000" pitchFamily="50" charset="-128"/>
                <a:ea typeface="HG丸ｺﾞｼｯｸM-PRO" panose="020F0600000000000000" pitchFamily="50" charset="-128"/>
              </a:rPr>
            </a:br>
            <a:r>
              <a:rPr kumimoji="1" lang="ja-JP" altLang="en-US" sz="4800" dirty="0">
                <a:latin typeface="HG丸ｺﾞｼｯｸM-PRO" panose="020F0600000000000000" pitchFamily="50" charset="-128"/>
                <a:ea typeface="HG丸ｺﾞｼｯｸM-PRO" panose="020F0600000000000000" pitchFamily="50" charset="-128"/>
              </a:rPr>
              <a:t>子どもの夢を応援する</a:t>
            </a:r>
            <a:br>
              <a:rPr kumimoji="1" lang="en-US" altLang="ja-JP" sz="4800" dirty="0">
                <a:latin typeface="HG丸ｺﾞｼｯｸM-PRO" panose="020F0600000000000000" pitchFamily="50" charset="-128"/>
                <a:ea typeface="HG丸ｺﾞｼｯｸM-PRO" panose="020F0600000000000000" pitchFamily="50" charset="-128"/>
              </a:rPr>
            </a:br>
            <a:r>
              <a:rPr kumimoji="1" lang="ja-JP" altLang="en-US" sz="4800" dirty="0">
                <a:latin typeface="HG丸ｺﾞｼｯｸM-PRO" panose="020F0600000000000000" pitchFamily="50" charset="-128"/>
                <a:ea typeface="HG丸ｺﾞｼｯｸM-PRO" panose="020F0600000000000000" pitchFamily="50" charset="-128"/>
              </a:rPr>
              <a:t>プロジェクト</a:t>
            </a:r>
            <a:r>
              <a:rPr lang="ja-JP" altLang="en-US" sz="4800" dirty="0">
                <a:latin typeface="HG丸ｺﾞｼｯｸM-PRO" panose="020F0600000000000000" pitchFamily="50" charset="-128"/>
                <a:ea typeface="HG丸ｺﾞｼｯｸM-PRO" panose="020F0600000000000000" pitchFamily="50" charset="-128"/>
              </a:rPr>
              <a:t>事業概要</a:t>
            </a:r>
            <a:endParaRPr kumimoji="1" lang="ja-JP" altLang="en-US" sz="4800" dirty="0">
              <a:latin typeface="HG丸ｺﾞｼｯｸM-PRO" panose="020F0600000000000000" pitchFamily="50" charset="-128"/>
              <a:ea typeface="HG丸ｺﾞｼｯｸM-PRO" panose="020F0600000000000000" pitchFamily="50" charset="-128"/>
            </a:endParaRPr>
          </a:p>
        </p:txBody>
      </p:sp>
      <p:sp>
        <p:nvSpPr>
          <p:cNvPr id="3" name="サブタイトル 2"/>
          <p:cNvSpPr>
            <a:spLocks noGrp="1"/>
          </p:cNvSpPr>
          <p:nvPr>
            <p:ph type="subTitle" idx="1"/>
          </p:nvPr>
        </p:nvSpPr>
        <p:spPr>
          <a:xfrm>
            <a:off x="1475656" y="5661248"/>
            <a:ext cx="6400800" cy="721618"/>
          </a:xfrm>
        </p:spPr>
        <p:txBody>
          <a:bodyPr>
            <a:noAutofit/>
          </a:bodyPr>
          <a:lstStyle/>
          <a:p>
            <a:r>
              <a:rPr kumimoji="1" lang="ja-JP" altLang="en-US" sz="32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広尾町北方圏交流振興会</a:t>
            </a:r>
          </a:p>
        </p:txBody>
      </p:sp>
      <p:pic>
        <p:nvPicPr>
          <p:cNvPr id="5" name="図 4">
            <a:extLst>
              <a:ext uri="{FF2B5EF4-FFF2-40B4-BE49-F238E27FC236}">
                <a16:creationId xmlns:a16="http://schemas.microsoft.com/office/drawing/2014/main" id="{A6D2B731-471A-1083-7916-0FF1A8A7A4F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9173" y="980728"/>
            <a:ext cx="6845652" cy="1797142"/>
          </a:xfrm>
          <a:prstGeom prst="rect">
            <a:avLst/>
          </a:prstGeom>
        </p:spPr>
      </p:pic>
    </p:spTree>
    <p:extLst>
      <p:ext uri="{BB962C8B-B14F-4D97-AF65-F5344CB8AC3E}">
        <p14:creationId xmlns:p14="http://schemas.microsoft.com/office/powerpoint/2010/main" val="17967862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p:txBody>
          <a:bodyPr>
            <a:normAutofit/>
          </a:bodyPr>
          <a:lstStyle/>
          <a:p>
            <a:r>
              <a:rPr kumimoji="1" lang="ja-JP" altLang="en-US" dirty="0">
                <a:effectLst/>
                <a:latin typeface="メイリオ" panose="020B0604030504040204" pitchFamily="50" charset="-128"/>
                <a:ea typeface="メイリオ" panose="020B0604030504040204" pitchFamily="50" charset="-128"/>
                <a:cs typeface="メイリオ" panose="020B0604030504040204" pitchFamily="50" charset="-128"/>
              </a:rPr>
              <a:t>取組み実績</a:t>
            </a:r>
          </a:p>
        </p:txBody>
      </p:sp>
      <p:sp>
        <p:nvSpPr>
          <p:cNvPr id="2" name="コンテンツ プレースホルダー 1"/>
          <p:cNvSpPr>
            <a:spLocks noGrp="1"/>
          </p:cNvSpPr>
          <p:nvPr>
            <p:ph idx="1"/>
          </p:nvPr>
        </p:nvSpPr>
        <p:spPr>
          <a:xfrm>
            <a:off x="899592" y="1628800"/>
            <a:ext cx="7516357" cy="4680520"/>
          </a:xfrm>
        </p:spPr>
        <p:txBody>
          <a:bodyPr>
            <a:normAutofit/>
          </a:bodyPr>
          <a:lstStyle/>
          <a:p>
            <a:pPr marL="0" indent="0">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２０１４年（平成２６年）～</a:t>
            </a:r>
          </a:p>
          <a:p>
            <a:pPr marL="0" indent="0">
              <a:buNone/>
            </a:pPr>
            <a:r>
              <a:rPr kumimoji="1"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北海道内１３企業　２，１５８名　２，９４８通</a:t>
            </a:r>
          </a:p>
          <a:p>
            <a:pPr marL="0" indent="0">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①児童養護施設　北光学園（北海道遠軽町）</a:t>
            </a:r>
          </a:p>
          <a:p>
            <a:pPr marL="0" indent="0">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②児童養護施設　十勝学園（北海道帯広市）</a:t>
            </a:r>
            <a:endPar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Font typeface="Symbol" pitchFamily="18" charset="2"/>
              <a:buNone/>
            </a:pPr>
            <a:endPar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Font typeface="Symbol" pitchFamily="18" charset="2"/>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～２０１５年（平成２７年）～</a:t>
            </a:r>
          </a:p>
          <a:p>
            <a:pPr marL="0" indent="0">
              <a:buFont typeface="Symbol" pitchFamily="18" charset="2"/>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北海道内２６企業　１，１９３名　２，１３８通</a:t>
            </a:r>
          </a:p>
          <a:p>
            <a:pPr marL="0" indent="0">
              <a:buFont typeface="Symbol" pitchFamily="18" charset="2"/>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①児童養護施設　北海暁星学院（北海道浦河町）</a:t>
            </a:r>
          </a:p>
          <a:p>
            <a:pPr marL="0" indent="0">
              <a:buFont typeface="Symbol" pitchFamily="18" charset="2"/>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②児童養護施設　興正学園（北海道札幌市）</a:t>
            </a:r>
          </a:p>
          <a:p>
            <a:pPr marL="0" indent="0">
              <a:buNone/>
            </a:pPr>
            <a:endParaRPr lang="en-US" altLang="ja-JP" sz="1800" dirty="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～２０１６年（平成２８年）～</a:t>
            </a:r>
          </a:p>
          <a:p>
            <a:pPr marL="0" indent="0">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北海道内１７企業　９０８名　１，４６６通</a:t>
            </a:r>
          </a:p>
          <a:p>
            <a:pPr marL="0" indent="0">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①児童養護施設　釧路</a:t>
            </a:r>
            <a:r>
              <a:rPr lang="ja-JP" altLang="en-US" sz="1800" dirty="0" err="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まりも</a:t>
            </a: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学園（北海道釧路市）</a:t>
            </a:r>
          </a:p>
          <a:p>
            <a:pPr marL="0" indent="0">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②児童養護施設　札幌南藻園（北海道札幌市</a:t>
            </a:r>
          </a:p>
        </p:txBody>
      </p:sp>
      <p:sp>
        <p:nvSpPr>
          <p:cNvPr id="5" name="フッター プレースホルダー 4"/>
          <p:cNvSpPr>
            <a:spLocks noGrp="1"/>
          </p:cNvSpPr>
          <p:nvPr>
            <p:ph type="ftr" sz="quarter" idx="11"/>
          </p:nvPr>
        </p:nvSpPr>
        <p:spPr/>
        <p:txBody>
          <a:bodyPr/>
          <a:lstStyle/>
          <a:p>
            <a:r>
              <a:rPr kumimoji="1" lang="ja-JP" altLang="en-US" sz="1400" dirty="0">
                <a:solidFill>
                  <a:schemeClr val="tx1"/>
                </a:solidFill>
              </a:rPr>
              <a:t>９</a:t>
            </a:r>
          </a:p>
        </p:txBody>
      </p:sp>
    </p:spTree>
    <p:extLst>
      <p:ext uri="{BB962C8B-B14F-4D97-AF65-F5344CB8AC3E}">
        <p14:creationId xmlns:p14="http://schemas.microsoft.com/office/powerpoint/2010/main" val="38687324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コンテンツ プレースホルダー 1"/>
          <p:cNvSpPr txBox="1">
            <a:spLocks/>
          </p:cNvSpPr>
          <p:nvPr/>
        </p:nvSpPr>
        <p:spPr>
          <a:xfrm>
            <a:off x="872067" y="836712"/>
            <a:ext cx="7516357" cy="5289451"/>
          </a:xfrm>
          <a:prstGeom prst="rect">
            <a:avLst/>
          </a:prstGeom>
        </p:spPr>
        <p:txBody>
          <a:bodyPr>
            <a:normAutofit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kumimoji="1"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kumimoji="1"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kumimoji="1"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kumimoji="1"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kumimoji="1"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kumimoji="1"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kumimoji="1"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kumimoji="1"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kumimoji="1" sz="1400" kern="1200">
                <a:solidFill>
                  <a:schemeClr val="tx2"/>
                </a:solidFill>
                <a:latin typeface="+mn-lt"/>
                <a:ea typeface="+mn-ea"/>
                <a:cs typeface="+mn-cs"/>
              </a:defRPr>
            </a:lvl9pPr>
          </a:lstStyle>
          <a:p>
            <a:pPr marL="0" indent="0">
              <a:buFont typeface="Symbol" pitchFamily="18" charset="2"/>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～２０１７年（平成２９年）～</a:t>
            </a:r>
          </a:p>
          <a:p>
            <a:pPr marL="0" indent="0">
              <a:buFont typeface="Symbol" pitchFamily="18" charset="2"/>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北海道内２１企業　１，２６５名　１，８４１通</a:t>
            </a:r>
          </a:p>
          <a:p>
            <a:pPr marL="0" indent="0">
              <a:buFont typeface="Symbol" pitchFamily="18" charset="2"/>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①児童養護施設　旭川育児院（北海道旭川市）</a:t>
            </a:r>
          </a:p>
          <a:p>
            <a:pPr marL="0" indent="0">
              <a:buFont typeface="Symbol" pitchFamily="18" charset="2"/>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②児童養護施設　札幌育児園（北海道札幌市）</a:t>
            </a:r>
            <a:endPar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lang="en-US" altLang="ja-JP" sz="1800" dirty="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～２０１８年（平成３０年度）～</a:t>
            </a:r>
          </a:p>
          <a:p>
            <a:pPr marL="0" indent="0">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北海道内２８企業　１，４４７名　２，２２９通</a:t>
            </a:r>
          </a:p>
          <a:p>
            <a:pPr marL="0" indent="0">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①児童養護施設　わかすぎ学園（北海道室蘭市）</a:t>
            </a:r>
          </a:p>
          <a:p>
            <a:pPr marL="0" indent="0">
              <a:buNone/>
            </a:pP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②児童養護施設　柏葉荘（北海道札幌市）</a:t>
            </a:r>
            <a:endPar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③児童養護施設　浦上養育院</a:t>
            </a:r>
            <a:endPar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～２０１９年（令和元年）～</a:t>
            </a:r>
          </a:p>
          <a:p>
            <a:pPr marL="0" indent="0">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北海道内３１企業　１，６８１件　２，７２６通</a:t>
            </a:r>
          </a:p>
          <a:p>
            <a:pPr marL="0" indent="0">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①児童養護施設　羊が丘養護園（北海道札幌市）</a:t>
            </a:r>
          </a:p>
          <a:p>
            <a:pPr marL="0" indent="0">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②児童養護施設　光が丘学園（北海道岩見沢市）</a:t>
            </a:r>
            <a:endPar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③児童養護施設　明星園（長崎県長崎市）</a:t>
            </a:r>
            <a:endPar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④児童養護施設　遥学園・大阪水上隣保館　乳児院（大阪府）</a:t>
            </a:r>
            <a:endPar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フッター プレースホルダー 2"/>
          <p:cNvSpPr>
            <a:spLocks noGrp="1"/>
          </p:cNvSpPr>
          <p:nvPr>
            <p:ph type="ftr" sz="quarter" idx="11"/>
          </p:nvPr>
        </p:nvSpPr>
        <p:spPr/>
        <p:txBody>
          <a:bodyPr/>
          <a:lstStyle/>
          <a:p>
            <a:r>
              <a:rPr kumimoji="1" lang="ja-JP" altLang="en-US" sz="1400" dirty="0">
                <a:solidFill>
                  <a:schemeClr val="tx1"/>
                </a:solidFill>
              </a:rPr>
              <a:t>１０</a:t>
            </a:r>
          </a:p>
        </p:txBody>
      </p:sp>
    </p:spTree>
    <p:extLst>
      <p:ext uri="{BB962C8B-B14F-4D97-AF65-F5344CB8AC3E}">
        <p14:creationId xmlns:p14="http://schemas.microsoft.com/office/powerpoint/2010/main" val="10419334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p:cNvSpPr txBox="1">
            <a:spLocks/>
          </p:cNvSpPr>
          <p:nvPr/>
        </p:nvSpPr>
        <p:spPr>
          <a:xfrm>
            <a:off x="872067" y="836712"/>
            <a:ext cx="7516357" cy="5616624"/>
          </a:xfrm>
          <a:prstGeom prst="rect">
            <a:avLst/>
          </a:prstGeom>
        </p:spPr>
        <p:txBody>
          <a:bodyPr>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kumimoji="1"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kumimoji="1"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kumimoji="1"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kumimoji="1"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kumimoji="1"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kumimoji="1"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kumimoji="1"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kumimoji="1"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kumimoji="1" sz="1400" kern="1200">
                <a:solidFill>
                  <a:schemeClr val="tx2"/>
                </a:solidFill>
                <a:latin typeface="+mn-lt"/>
                <a:ea typeface="+mn-ea"/>
                <a:cs typeface="+mn-cs"/>
              </a:defRPr>
            </a:lvl9pPr>
          </a:lstStyle>
          <a:p>
            <a:pPr marL="0" indent="0">
              <a:buFont typeface="Symbol" pitchFamily="18" charset="2"/>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～２０２０年（令和２年）～</a:t>
            </a:r>
          </a:p>
          <a:p>
            <a:pPr marL="0" indent="0">
              <a:buFont typeface="Symbol" pitchFamily="18" charset="2"/>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北海道内３２企業　２，１６０件　３，８３０通</a:t>
            </a:r>
          </a:p>
          <a:p>
            <a:pPr marL="0" indent="0">
              <a:buFont typeface="Symbol" pitchFamily="18" charset="2"/>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①児童養護施設　岩内厚生園（北海道岩内町）</a:t>
            </a:r>
          </a:p>
          <a:p>
            <a:pPr marL="0" indent="0">
              <a:buFont typeface="Symbol" pitchFamily="18" charset="2"/>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②児童養護施設　歌棄洗心学園（北海道寿都町）</a:t>
            </a:r>
            <a:endPar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Font typeface="Symbol" pitchFamily="18" charset="2"/>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③児童養護施設　北海暁星学園（北海道浦河町）</a:t>
            </a:r>
            <a:endPar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④児童養護施設　美光園（青森県）</a:t>
            </a:r>
            <a:endPar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⑤児童養護施設　横手市立県南愛児園（秋田県）</a:t>
            </a:r>
            <a:endPar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Font typeface="Symbol" pitchFamily="18" charset="2"/>
              <a:buNone/>
            </a:pPr>
            <a:endParaRPr lang="en-US" altLang="ja-JP" sz="1800" dirty="0">
              <a:solidFill>
                <a:schemeClr val="tx1"/>
              </a:solidFill>
            </a:endParaRPr>
          </a:p>
          <a:p>
            <a:pPr marL="0" indent="0">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～２０２１年（令和３年）～</a:t>
            </a:r>
          </a:p>
          <a:p>
            <a:pPr marL="0" indent="0">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北海道内３２企業　１，７４５件　３，２９３通</a:t>
            </a:r>
          </a:p>
          <a:p>
            <a:pPr marL="0" indent="0">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＜応援施設＞</a:t>
            </a:r>
          </a:p>
          <a:p>
            <a:pPr marL="0" indent="0">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①児童養護施設　北光社ふくじゅ園（北海道北広島市）</a:t>
            </a:r>
          </a:p>
          <a:p>
            <a:pPr marL="0" indent="0">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②児童養護施設　聖母会天使の園（北海道北広島市）</a:t>
            </a:r>
            <a:endPar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③児童養護施設　鐘の鳴る丘少年の家（群馬県前橋市）</a:t>
            </a:r>
            <a:endPar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④児童養護施設　共生会希望の家（東京都葛飾区）</a:t>
            </a:r>
            <a:endPar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フッター プレースホルダー 3"/>
          <p:cNvSpPr>
            <a:spLocks noGrp="1"/>
          </p:cNvSpPr>
          <p:nvPr>
            <p:ph type="ftr" sz="quarter" idx="11"/>
          </p:nvPr>
        </p:nvSpPr>
        <p:spPr/>
        <p:txBody>
          <a:bodyPr/>
          <a:lstStyle/>
          <a:p>
            <a:r>
              <a:rPr kumimoji="1" lang="ja-JP" altLang="en-US" sz="1400" dirty="0">
                <a:solidFill>
                  <a:schemeClr val="tx1"/>
                </a:solidFill>
              </a:rPr>
              <a:t>１１</a:t>
            </a:r>
          </a:p>
        </p:txBody>
      </p:sp>
    </p:spTree>
    <p:extLst>
      <p:ext uri="{BB962C8B-B14F-4D97-AF65-F5344CB8AC3E}">
        <p14:creationId xmlns:p14="http://schemas.microsoft.com/office/powerpoint/2010/main" val="20759549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1"/>
          <p:cNvSpPr txBox="1">
            <a:spLocks/>
          </p:cNvSpPr>
          <p:nvPr/>
        </p:nvSpPr>
        <p:spPr>
          <a:xfrm>
            <a:off x="872067" y="836712"/>
            <a:ext cx="7516357" cy="5616624"/>
          </a:xfrm>
          <a:prstGeom prst="rect">
            <a:avLst/>
          </a:prstGeom>
        </p:spPr>
        <p:txBody>
          <a:bodyPr>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kumimoji="1"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kumimoji="1"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kumimoji="1"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kumimoji="1"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kumimoji="1"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kumimoji="1"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kumimoji="1"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kumimoji="1"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kumimoji="1" sz="1400" kern="1200">
                <a:solidFill>
                  <a:schemeClr val="tx2"/>
                </a:solidFill>
                <a:latin typeface="+mn-lt"/>
                <a:ea typeface="+mn-ea"/>
                <a:cs typeface="+mn-cs"/>
              </a:defRPr>
            </a:lvl9pPr>
          </a:lstStyle>
          <a:p>
            <a:pPr marL="0" indent="0">
              <a:buFont typeface="Symbol" pitchFamily="18" charset="2"/>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～２０２２年（令和４年）～</a:t>
            </a:r>
          </a:p>
          <a:p>
            <a:pPr marL="0" indent="0">
              <a:buFont typeface="Symbol" pitchFamily="18" charset="2"/>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北海道内３６企業　１，５２８件　２，７２９通</a:t>
            </a:r>
          </a:p>
          <a:p>
            <a:pPr marL="0" indent="0">
              <a:buFont typeface="Symbol" pitchFamily="18" charset="2"/>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①児童養護施設　函館厚生院くるみ学園（北海道函館市）</a:t>
            </a:r>
          </a:p>
          <a:p>
            <a:pPr marL="0" indent="0">
              <a:buFont typeface="Symbol" pitchFamily="18" charset="2"/>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②児童養護施設　函館国の子寮（北海道函館市）</a:t>
            </a:r>
            <a:endPar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Font typeface="Symbol" pitchFamily="18" charset="2"/>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③児童養護施設　甘木山学園（福岡県大牟田市）</a:t>
            </a:r>
            <a:endPar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④児童養護施設　みんせいかん（宮崎県宮崎市）</a:t>
            </a:r>
            <a:endPar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Font typeface="Symbol" pitchFamily="18" charset="2"/>
              <a:buNone/>
            </a:pPr>
            <a:r>
              <a:rPr lang="ja-JP" altLang="en-US" sz="1800" dirty="0">
                <a:solidFill>
                  <a:schemeClr val="tx1"/>
                </a:solidFill>
                <a:latin typeface="メイリオ" panose="020B0604030504040204" pitchFamily="50" charset="-128"/>
                <a:ea typeface="メイリオ" panose="020B0604030504040204" pitchFamily="50" charset="-128"/>
              </a:rPr>
              <a:t>～２０２３年（令和５年）～</a:t>
            </a:r>
          </a:p>
          <a:p>
            <a:pPr marL="0" indent="0">
              <a:buFont typeface="Symbol" pitchFamily="18" charset="2"/>
              <a:buNone/>
            </a:pPr>
            <a:r>
              <a:rPr lang="ja-JP" altLang="en-US" sz="1800" dirty="0">
                <a:solidFill>
                  <a:schemeClr val="tx1"/>
                </a:solidFill>
                <a:latin typeface="メイリオ" panose="020B0604030504040204" pitchFamily="50" charset="-128"/>
                <a:ea typeface="メイリオ" panose="020B0604030504040204" pitchFamily="50" charset="-128"/>
              </a:rPr>
              <a:t>　北海道内３７企業　１，２３７件　２，９６４通</a:t>
            </a:r>
            <a:endParaRPr lang="en-US" altLang="ja-JP" sz="1800" dirty="0">
              <a:solidFill>
                <a:schemeClr val="tx1"/>
              </a:solidFill>
              <a:latin typeface="メイリオ" panose="020B0604030504040204" pitchFamily="50" charset="-128"/>
              <a:ea typeface="メイリオ" panose="020B0604030504040204" pitchFamily="50" charset="-128"/>
            </a:endParaRPr>
          </a:p>
          <a:p>
            <a:pPr marL="0" indent="0">
              <a:buFont typeface="Symbol" pitchFamily="18" charset="2"/>
              <a:buNone/>
            </a:pPr>
            <a:r>
              <a:rPr lang="ja-JP" altLang="en-US" sz="1800" dirty="0">
                <a:solidFill>
                  <a:schemeClr val="tx1"/>
                </a:solidFill>
                <a:latin typeface="メイリオ" panose="020B0604030504040204" pitchFamily="50" charset="-128"/>
                <a:ea typeface="メイリオ" panose="020B0604030504040204" pitchFamily="50" charset="-128"/>
              </a:rPr>
              <a:t>　＜応援施設＞</a:t>
            </a:r>
          </a:p>
          <a:p>
            <a:pPr marL="0" indent="0">
              <a:buFont typeface="Symbol" pitchFamily="18" charset="2"/>
              <a:buNone/>
            </a:pPr>
            <a:r>
              <a:rPr lang="ja-JP" altLang="en-US" sz="1800" dirty="0">
                <a:solidFill>
                  <a:schemeClr val="tx1"/>
                </a:solidFill>
                <a:latin typeface="メイリオ" panose="020B0604030504040204" pitchFamily="50" charset="-128"/>
                <a:ea typeface="メイリオ" panose="020B0604030504040204" pitchFamily="50" charset="-128"/>
              </a:rPr>
              <a:t>　①児童養護施設　富良野国の子寮（北海道富良野市）</a:t>
            </a:r>
          </a:p>
          <a:p>
            <a:pPr marL="0" indent="0">
              <a:buFont typeface="Symbol" pitchFamily="18" charset="2"/>
              <a:buNone/>
            </a:pPr>
            <a:r>
              <a:rPr lang="ja-JP" altLang="en-US" sz="1800" dirty="0">
                <a:solidFill>
                  <a:schemeClr val="tx1"/>
                </a:solidFill>
                <a:latin typeface="メイリオ" panose="020B0604030504040204" pitchFamily="50" charset="-128"/>
                <a:ea typeface="メイリオ" panose="020B0604030504040204" pitchFamily="50" charset="-128"/>
              </a:rPr>
              <a:t>　②児童養護施設　美深育成園（北海道美深町）</a:t>
            </a:r>
          </a:p>
          <a:p>
            <a:pPr marL="0" indent="0">
              <a:buFont typeface="Symbol" pitchFamily="18" charset="2"/>
              <a:buNone/>
            </a:pPr>
            <a:r>
              <a:rPr lang="ja-JP" altLang="en-US" sz="1800" dirty="0">
                <a:solidFill>
                  <a:schemeClr val="tx1"/>
                </a:solidFill>
                <a:latin typeface="メイリオ" panose="020B0604030504040204" pitchFamily="50" charset="-128"/>
                <a:ea typeface="メイリオ" panose="020B0604030504040204" pitchFamily="50" charset="-128"/>
              </a:rPr>
              <a:t>　③児童養護施設　愛媛慈恵会（愛媛県松山市）</a:t>
            </a:r>
          </a:p>
          <a:p>
            <a:pPr marL="0" indent="0">
              <a:buFont typeface="Symbol" pitchFamily="18" charset="2"/>
              <a:buNone/>
            </a:pPr>
            <a:r>
              <a:rPr lang="ja-JP" altLang="en-US" sz="1800" dirty="0">
                <a:solidFill>
                  <a:schemeClr val="tx1"/>
                </a:solidFill>
                <a:latin typeface="メイリオ" panose="020B0604030504040204" pitchFamily="50" charset="-128"/>
                <a:ea typeface="メイリオ" panose="020B0604030504040204" pitchFamily="50" charset="-128"/>
              </a:rPr>
              <a:t>　④児童養護施設　阿波国慈恵院（徳島県徳島市）</a:t>
            </a:r>
          </a:p>
          <a:p>
            <a:pPr marL="0" indent="0">
              <a:buFont typeface="Symbol" pitchFamily="18" charset="2"/>
              <a:buNone/>
            </a:pPr>
            <a:endParaRPr lang="en-US" altLang="ja-JP" sz="1800" dirty="0">
              <a:solidFill>
                <a:schemeClr val="tx1"/>
              </a:solidFill>
            </a:endParaRPr>
          </a:p>
          <a:p>
            <a:pPr marL="0" indent="0">
              <a:buFont typeface="Symbol" pitchFamily="18" charset="2"/>
              <a:buNone/>
            </a:pPr>
            <a:endParaRPr lang="ja-JP" altLang="en-US" sz="1800" dirty="0">
              <a:solidFill>
                <a:schemeClr val="tx1"/>
              </a:solidFill>
            </a:endParaRPr>
          </a:p>
        </p:txBody>
      </p:sp>
      <p:sp>
        <p:nvSpPr>
          <p:cNvPr id="4" name="フッター プレースホルダー 2"/>
          <p:cNvSpPr>
            <a:spLocks noGrp="1"/>
          </p:cNvSpPr>
          <p:nvPr>
            <p:ph type="ftr" sz="quarter" idx="11"/>
          </p:nvPr>
        </p:nvSpPr>
        <p:spPr>
          <a:xfrm>
            <a:off x="3124200" y="6356350"/>
            <a:ext cx="2895600" cy="365125"/>
          </a:xfrm>
        </p:spPr>
        <p:txBody>
          <a:bodyPr/>
          <a:lstStyle/>
          <a:p>
            <a:r>
              <a:rPr kumimoji="1" lang="ja-JP" altLang="en-US" sz="1400" dirty="0">
                <a:solidFill>
                  <a:schemeClr val="tx1"/>
                </a:solidFill>
              </a:rPr>
              <a:t>１２</a:t>
            </a:r>
          </a:p>
        </p:txBody>
      </p:sp>
    </p:spTree>
    <p:extLst>
      <p:ext uri="{BB962C8B-B14F-4D97-AF65-F5344CB8AC3E}">
        <p14:creationId xmlns:p14="http://schemas.microsoft.com/office/powerpoint/2010/main" val="125413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1"/>
          <p:cNvSpPr txBox="1">
            <a:spLocks/>
          </p:cNvSpPr>
          <p:nvPr/>
        </p:nvSpPr>
        <p:spPr>
          <a:xfrm>
            <a:off x="872067" y="836712"/>
            <a:ext cx="7516357" cy="5616624"/>
          </a:xfrm>
          <a:prstGeom prst="rect">
            <a:avLst/>
          </a:prstGeom>
        </p:spPr>
        <p:txBody>
          <a:bodyPr>
            <a:normAutofit fontScale="85000"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kumimoji="1"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kumimoji="1"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kumimoji="1"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kumimoji="1"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kumimoji="1"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kumimoji="1"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kumimoji="1"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kumimoji="1"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kumimoji="1" sz="1400" kern="1200">
                <a:solidFill>
                  <a:schemeClr val="tx2"/>
                </a:solidFill>
                <a:latin typeface="+mn-lt"/>
                <a:ea typeface="+mn-ea"/>
                <a:cs typeface="+mn-cs"/>
              </a:defRPr>
            </a:lvl9pPr>
          </a:lstStyle>
          <a:p>
            <a:pPr marL="0" indent="0">
              <a:buFont typeface="Symbol" pitchFamily="18" charset="2"/>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～２０２４年（令和６年）～</a:t>
            </a:r>
          </a:p>
          <a:p>
            <a:pPr marL="0" indent="0">
              <a:buFont typeface="Symbol" pitchFamily="18" charset="2"/>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北海道内３８企業　１，１７３件　２，１４２通</a:t>
            </a:r>
          </a:p>
          <a:p>
            <a:pPr marL="0" indent="0">
              <a:buFont typeface="Symbol" pitchFamily="18" charset="2"/>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＜参画企業＞</a:t>
            </a:r>
            <a:endPar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ＡＬＳＯＫ北海道㈱</a:t>
            </a:r>
            <a:r>
              <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ＡＮＡあきんど㈱</a:t>
            </a:r>
            <a:r>
              <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ＨＣＣ</a:t>
            </a:r>
            <a:r>
              <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音更郵便局</a:t>
            </a:r>
            <a:r>
              <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p>
            <a:pPr marL="0" indent="0">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帯広信用金庫</a:t>
            </a:r>
            <a:r>
              <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帯広郵便局</a:t>
            </a:r>
            <a:r>
              <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ＫＤＤＩ㈱北海道総支社</a:t>
            </a:r>
            <a:r>
              <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p>
            <a:pPr marL="0" indent="0">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生活協同組合コープさっぽろ</a:t>
            </a:r>
            <a:r>
              <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札幌市役所・札幌商工会議所</a:t>
            </a:r>
            <a:r>
              <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p>
            <a:pPr marL="0" indent="0">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サッポロ不動産開発㈱</a:t>
            </a:r>
            <a:r>
              <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十勝事務機販売</a:t>
            </a:r>
            <a:r>
              <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十勝総合振興局</a:t>
            </a:r>
            <a:r>
              <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p>
            <a:pPr marL="0" indent="0">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中道リース株式会社</a:t>
            </a:r>
            <a:r>
              <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西帯広郵便局</a:t>
            </a:r>
            <a:r>
              <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日本航空北海道支社</a:t>
            </a:r>
            <a:r>
              <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p>
            <a:pPr marL="0" indent="0">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日本郵便㈱北海道支社</a:t>
            </a:r>
            <a:r>
              <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日本郵便十勝地区連絡会</a:t>
            </a:r>
            <a:r>
              <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日高信用金庫</a:t>
            </a:r>
            <a:r>
              <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p>
            <a:pPr marL="0" indent="0">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パソナ</a:t>
            </a:r>
            <a:r>
              <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富国生命保険相互会社帯広支社</a:t>
            </a:r>
            <a:r>
              <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北海道銀行広尾支店</a:t>
            </a:r>
            <a:r>
              <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p>
            <a:pPr marL="0" indent="0">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北海道コカ・コーラボトリング㈱</a:t>
            </a:r>
            <a:r>
              <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北海道電力㈱道東統括支社</a:t>
            </a:r>
            <a:r>
              <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p>
            <a:pPr marL="0" indent="0">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北海道電力ネットワーク㈱道東統括支店</a:t>
            </a:r>
            <a:r>
              <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p>
            <a:pPr marL="0" indent="0">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北海道電力ネットワーク㈱大樹ネットワークセンター</a:t>
            </a:r>
            <a:r>
              <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p>
            <a:pPr marL="0" indent="0">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ほくでんユニオン大樹支部</a:t>
            </a:r>
            <a:r>
              <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北海道電力ネットワーク㈱新得ネットワークセンター</a:t>
            </a:r>
            <a:r>
              <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p>
            <a:pPr marL="0" indent="0">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北海道電力ネットワーク㈱釧路支店</a:t>
            </a:r>
            <a:r>
              <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p>
            <a:pPr marL="0" indent="0">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北海道電力ネットワーク㈱足寄ネットワークセンター</a:t>
            </a:r>
            <a:r>
              <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p>
            <a:pPr marL="0" indent="0">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北海道電力ネットワーク㈱根室ネットワークセンター</a:t>
            </a:r>
            <a:r>
              <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p>
            <a:pPr marL="0" indent="0">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北電興業㈱帯広営業所</a:t>
            </a:r>
            <a:r>
              <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ほくでんサービス㈱帯広支店</a:t>
            </a:r>
            <a:r>
              <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ホテル日航ノースランド</a:t>
            </a:r>
            <a:r>
              <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p>
            <a:pPr marL="0" indent="0">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三越伊勢丹グループ札幌丸井三越支部</a:t>
            </a:r>
            <a:r>
              <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リコージャパン㈱</a:t>
            </a:r>
            <a:r>
              <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リコーリース㈱</a:t>
            </a:r>
            <a:r>
              <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p>
            <a:pPr marL="0" indent="0">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マルエイ六峰社</a:t>
            </a:r>
            <a:r>
              <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広尾町役場</a:t>
            </a:r>
            <a:endParaRPr lang="ja-JP" altLang="en-US" sz="1800" dirty="0">
              <a:solidFill>
                <a:schemeClr val="tx1"/>
              </a:solidFill>
            </a:endParaRPr>
          </a:p>
        </p:txBody>
      </p:sp>
      <p:sp>
        <p:nvSpPr>
          <p:cNvPr id="4" name="フッター プレースホルダー 2"/>
          <p:cNvSpPr>
            <a:spLocks noGrp="1"/>
          </p:cNvSpPr>
          <p:nvPr>
            <p:ph type="ftr" sz="quarter" idx="11"/>
          </p:nvPr>
        </p:nvSpPr>
        <p:spPr>
          <a:xfrm>
            <a:off x="3124200" y="6356350"/>
            <a:ext cx="2895600" cy="365125"/>
          </a:xfrm>
        </p:spPr>
        <p:txBody>
          <a:bodyPr/>
          <a:lstStyle/>
          <a:p>
            <a:r>
              <a:rPr kumimoji="1" lang="ja-JP" altLang="en-US" sz="1400" dirty="0">
                <a:solidFill>
                  <a:schemeClr val="tx1"/>
                </a:solidFill>
              </a:rPr>
              <a:t>１３</a:t>
            </a:r>
          </a:p>
        </p:txBody>
      </p:sp>
    </p:spTree>
    <p:extLst>
      <p:ext uri="{BB962C8B-B14F-4D97-AF65-F5344CB8AC3E}">
        <p14:creationId xmlns:p14="http://schemas.microsoft.com/office/powerpoint/2010/main" val="14914686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フッター プレースホルダー 1">
            <a:extLst>
              <a:ext uri="{FF2B5EF4-FFF2-40B4-BE49-F238E27FC236}">
                <a16:creationId xmlns:a16="http://schemas.microsoft.com/office/drawing/2014/main" id="{6323B0B5-7BE5-5941-3AB0-5FC05C76806B}"/>
              </a:ext>
            </a:extLst>
          </p:cNvPr>
          <p:cNvSpPr>
            <a:spLocks noGrp="1"/>
          </p:cNvSpPr>
          <p:nvPr>
            <p:ph type="ftr" sz="quarter" idx="11"/>
          </p:nvPr>
        </p:nvSpPr>
        <p:spPr/>
        <p:txBody>
          <a:bodyPr/>
          <a:lstStyle/>
          <a:p>
            <a:r>
              <a:rPr lang="ja-JP" altLang="en-US" sz="1400" dirty="0">
                <a:solidFill>
                  <a:schemeClr val="tx1"/>
                </a:solidFill>
                <a:latin typeface="+mj-ea"/>
                <a:ea typeface="+mj-ea"/>
              </a:rPr>
              <a:t>１４</a:t>
            </a:r>
            <a:endParaRPr kumimoji="1" lang="en-US" altLang="ja-JP" sz="1400" dirty="0">
              <a:solidFill>
                <a:schemeClr val="tx1"/>
              </a:solidFill>
              <a:latin typeface="+mj-ea"/>
              <a:ea typeface="+mj-ea"/>
            </a:endParaRPr>
          </a:p>
        </p:txBody>
      </p:sp>
      <p:sp>
        <p:nvSpPr>
          <p:cNvPr id="3" name="コンテンツ プレースホルダー 1">
            <a:extLst>
              <a:ext uri="{FF2B5EF4-FFF2-40B4-BE49-F238E27FC236}">
                <a16:creationId xmlns:a16="http://schemas.microsoft.com/office/drawing/2014/main" id="{BBDB2877-BCBE-8219-6F7F-36F01B2A0D65}"/>
              </a:ext>
            </a:extLst>
          </p:cNvPr>
          <p:cNvSpPr txBox="1">
            <a:spLocks/>
          </p:cNvSpPr>
          <p:nvPr/>
        </p:nvSpPr>
        <p:spPr>
          <a:xfrm>
            <a:off x="872067" y="836712"/>
            <a:ext cx="7516357" cy="5616624"/>
          </a:xfrm>
          <a:prstGeom prst="rect">
            <a:avLst/>
          </a:prstGeom>
        </p:spPr>
        <p:txBody>
          <a:bodyPr>
            <a:normAutofit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kumimoji="1"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kumimoji="1"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kumimoji="1"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kumimoji="1"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kumimoji="1"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kumimoji="1"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kumimoji="1"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kumimoji="1"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kumimoji="1" sz="1400" kern="1200">
                <a:solidFill>
                  <a:schemeClr val="tx2"/>
                </a:solidFill>
                <a:latin typeface="+mn-lt"/>
                <a:ea typeface="+mn-ea"/>
                <a:cs typeface="+mn-cs"/>
              </a:defRPr>
            </a:lvl9pPr>
          </a:lstStyle>
          <a:p>
            <a:pPr marL="0" indent="0">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＜応援施設＞</a:t>
            </a:r>
            <a:endPar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・道内施設</a:t>
            </a:r>
            <a:endPar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8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今年度の取組みで道内施設１巡実施したこととなりました。</a:t>
            </a:r>
          </a:p>
          <a:p>
            <a:pPr marL="0" indent="0">
              <a:buFont typeface="Symbol" pitchFamily="18" charset="2"/>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①児童養護施設　黒松内つくし園（北海道黒松内町）</a:t>
            </a:r>
          </a:p>
          <a:p>
            <a:pPr marL="0" indent="0">
              <a:buFont typeface="Symbol" pitchFamily="18" charset="2"/>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②児童養護施設　北海愛星学園（北海道蘭越町）</a:t>
            </a:r>
            <a:endPar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Font typeface="Symbol" pitchFamily="18" charset="2"/>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③児童養護施設　櫻ヶ丘学園（北海道仁木町）</a:t>
            </a:r>
            <a:endPar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Font typeface="Symbol" pitchFamily="18" charset="2"/>
              <a:buNone/>
            </a:pPr>
            <a:endPar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Font typeface="Symbol" pitchFamily="18" charset="2"/>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・道外施設</a:t>
            </a:r>
            <a:endPar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Font typeface="Symbol" pitchFamily="18" charset="2"/>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8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令和６年度能登半島災害をお見舞いする趣旨により甲信越ブロック</a:t>
            </a:r>
            <a:endParaRPr lang="en-US" altLang="ja-JP" sz="18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Font typeface="Symbol" pitchFamily="18" charset="2"/>
              <a:buNone/>
            </a:pPr>
            <a:r>
              <a:rPr lang="ja-JP" altLang="en-US" sz="18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から石川県の７施設に対し入所者全員分のサンタカードを贈らせてい</a:t>
            </a:r>
            <a:endParaRPr lang="en-US" altLang="ja-JP" sz="18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Font typeface="Symbol" pitchFamily="18" charset="2"/>
              <a:buNone/>
            </a:pPr>
            <a:r>
              <a:rPr lang="ja-JP" altLang="en-US" sz="18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ただきました。</a:t>
            </a:r>
            <a:endParaRPr lang="en-US" altLang="ja-JP" sz="18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①児童養護施設　林鍾園（石川県金沢市）</a:t>
            </a:r>
            <a:endParaRPr lang="en-US" altLang="ja-JP" sz="1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Font typeface="Symbol" pitchFamily="18" charset="2"/>
              <a:buNone/>
            </a:pPr>
            <a:r>
              <a:rPr lang="ja-JP" altLang="en-US" sz="1800" dirty="0">
                <a:solidFill>
                  <a:schemeClr val="tx1"/>
                </a:solidFill>
                <a:latin typeface="メイリオ" panose="020B0604030504040204" pitchFamily="50" charset="-128"/>
                <a:ea typeface="メイリオ" panose="020B0604030504040204" pitchFamily="50" charset="-128"/>
              </a:rPr>
              <a:t>　②</a:t>
            </a:r>
            <a:r>
              <a:rPr lang="zh-TW" altLang="en-US" sz="1800" dirty="0">
                <a:solidFill>
                  <a:schemeClr val="tx1"/>
                </a:solidFill>
                <a:latin typeface="メイリオ" panose="020B0604030504040204" pitchFamily="50" charset="-128"/>
                <a:ea typeface="メイリオ" panose="020B0604030504040204" pitchFamily="50" charset="-128"/>
              </a:rPr>
              <a:t>児童養護施設　</a:t>
            </a:r>
            <a:r>
              <a:rPr lang="ja-JP" altLang="en-US" sz="1800" dirty="0">
                <a:solidFill>
                  <a:schemeClr val="tx1"/>
                </a:solidFill>
                <a:latin typeface="メイリオ" panose="020B0604030504040204" pitchFamily="50" charset="-128"/>
                <a:ea typeface="メイリオ" panose="020B0604030504040204" pitchFamily="50" charset="-128"/>
              </a:rPr>
              <a:t>梅光児童園</a:t>
            </a:r>
            <a:r>
              <a:rPr lang="zh-TW" altLang="en-US" sz="1800" dirty="0">
                <a:solidFill>
                  <a:schemeClr val="tx1"/>
                </a:solidFill>
                <a:latin typeface="メイリオ" panose="020B0604030504040204" pitchFamily="50" charset="-128"/>
                <a:ea typeface="メイリオ" panose="020B0604030504040204" pitchFamily="50" charset="-128"/>
              </a:rPr>
              <a:t>（石川県金沢市）</a:t>
            </a:r>
          </a:p>
          <a:p>
            <a:pPr marL="0" indent="0">
              <a:buFont typeface="Symbol" pitchFamily="18" charset="2"/>
              <a:buNone/>
            </a:pPr>
            <a:r>
              <a:rPr lang="ja-JP" altLang="en-US" sz="1800" dirty="0">
                <a:solidFill>
                  <a:schemeClr val="tx1"/>
                </a:solidFill>
                <a:latin typeface="メイリオ" panose="020B0604030504040204" pitchFamily="50" charset="-128"/>
                <a:ea typeface="メイリオ" panose="020B0604030504040204" pitchFamily="50" charset="-128"/>
              </a:rPr>
              <a:t>　③</a:t>
            </a:r>
            <a:r>
              <a:rPr lang="zh-TW" altLang="en-US" sz="1800" dirty="0">
                <a:solidFill>
                  <a:schemeClr val="tx1"/>
                </a:solidFill>
                <a:latin typeface="メイリオ" panose="020B0604030504040204" pitchFamily="50" charset="-128"/>
                <a:ea typeface="メイリオ" panose="020B0604030504040204" pitchFamily="50" charset="-128"/>
              </a:rPr>
              <a:t>児童養護施設　</a:t>
            </a:r>
            <a:r>
              <a:rPr lang="ja-JP" altLang="en-US" sz="1800" dirty="0">
                <a:solidFill>
                  <a:schemeClr val="tx1"/>
                </a:solidFill>
                <a:latin typeface="メイリオ" panose="020B0604030504040204" pitchFamily="50" charset="-128"/>
                <a:ea typeface="メイリオ" panose="020B0604030504040204" pitchFamily="50" charset="-128"/>
              </a:rPr>
              <a:t>聖霊愛児園</a:t>
            </a:r>
            <a:r>
              <a:rPr lang="zh-TW" altLang="en-US" sz="1800" dirty="0">
                <a:solidFill>
                  <a:schemeClr val="tx1"/>
                </a:solidFill>
                <a:latin typeface="メイリオ" panose="020B0604030504040204" pitchFamily="50" charset="-128"/>
                <a:ea typeface="メイリオ" panose="020B0604030504040204" pitchFamily="50" charset="-128"/>
              </a:rPr>
              <a:t>（石川県金沢市）</a:t>
            </a:r>
          </a:p>
          <a:p>
            <a:pPr marL="0" indent="0">
              <a:buFont typeface="Symbol" pitchFamily="18" charset="2"/>
              <a:buNone/>
            </a:pPr>
            <a:r>
              <a:rPr lang="ja-JP" altLang="en-US" sz="1800" dirty="0">
                <a:solidFill>
                  <a:schemeClr val="tx1"/>
                </a:solidFill>
                <a:latin typeface="メイリオ" panose="020B0604030504040204" pitchFamily="50" charset="-128"/>
                <a:ea typeface="メイリオ" panose="020B0604030504040204" pitchFamily="50" charset="-128"/>
              </a:rPr>
              <a:t>　④</a:t>
            </a:r>
            <a:r>
              <a:rPr lang="zh-TW" altLang="en-US" sz="1800" dirty="0">
                <a:solidFill>
                  <a:schemeClr val="tx1"/>
                </a:solidFill>
                <a:latin typeface="メイリオ" panose="020B0604030504040204" pitchFamily="50" charset="-128"/>
                <a:ea typeface="メイリオ" panose="020B0604030504040204" pitchFamily="50" charset="-128"/>
              </a:rPr>
              <a:t>児童養護施設　</a:t>
            </a:r>
            <a:r>
              <a:rPr lang="ja-JP" altLang="en-US" sz="1800" dirty="0">
                <a:solidFill>
                  <a:schemeClr val="tx1"/>
                </a:solidFill>
                <a:latin typeface="メイリオ" panose="020B0604030504040204" pitchFamily="50" charset="-128"/>
                <a:ea typeface="メイリオ" panose="020B0604030504040204" pitchFamily="50" charset="-128"/>
              </a:rPr>
              <a:t>享誠塾</a:t>
            </a:r>
            <a:r>
              <a:rPr lang="zh-TW" altLang="en-US" sz="1800" dirty="0">
                <a:solidFill>
                  <a:schemeClr val="tx1"/>
                </a:solidFill>
                <a:latin typeface="メイリオ" panose="020B0604030504040204" pitchFamily="50" charset="-128"/>
                <a:ea typeface="メイリオ" panose="020B0604030504040204" pitchFamily="50" charset="-128"/>
              </a:rPr>
              <a:t>（石川県金沢市）</a:t>
            </a:r>
          </a:p>
          <a:p>
            <a:pPr marL="0" indent="0">
              <a:buFont typeface="Symbol" pitchFamily="18" charset="2"/>
              <a:buNone/>
            </a:pPr>
            <a:r>
              <a:rPr lang="ja-JP" altLang="en-US" sz="1800" dirty="0">
                <a:solidFill>
                  <a:schemeClr val="tx1"/>
                </a:solidFill>
                <a:latin typeface="メイリオ" panose="020B0604030504040204" pitchFamily="50" charset="-128"/>
                <a:ea typeface="メイリオ" panose="020B0604030504040204" pitchFamily="50" charset="-128"/>
              </a:rPr>
              <a:t>　⑤</a:t>
            </a:r>
            <a:r>
              <a:rPr lang="zh-TW" altLang="en-US" sz="1800" dirty="0">
                <a:solidFill>
                  <a:schemeClr val="tx1"/>
                </a:solidFill>
                <a:latin typeface="メイリオ" panose="020B0604030504040204" pitchFamily="50" charset="-128"/>
                <a:ea typeface="メイリオ" panose="020B0604030504040204" pitchFamily="50" charset="-128"/>
              </a:rPr>
              <a:t>児童養護施設　</a:t>
            </a:r>
            <a:r>
              <a:rPr lang="ja-JP" altLang="en-US" sz="1800" dirty="0">
                <a:solidFill>
                  <a:schemeClr val="tx1"/>
                </a:solidFill>
                <a:latin typeface="メイリオ" panose="020B0604030504040204" pitchFamily="50" charset="-128"/>
                <a:ea typeface="メイリオ" panose="020B0604030504040204" pitchFamily="50" charset="-128"/>
              </a:rPr>
              <a:t>育松園</a:t>
            </a:r>
            <a:r>
              <a:rPr lang="zh-TW" altLang="en-US" sz="1800" dirty="0">
                <a:solidFill>
                  <a:schemeClr val="tx1"/>
                </a:solidFill>
                <a:latin typeface="メイリオ" panose="020B0604030504040204" pitchFamily="50" charset="-128"/>
                <a:ea typeface="メイリオ" panose="020B0604030504040204" pitchFamily="50" charset="-128"/>
              </a:rPr>
              <a:t>（石川県</a:t>
            </a:r>
            <a:r>
              <a:rPr lang="ja-JP" altLang="en-US" sz="1800" dirty="0">
                <a:solidFill>
                  <a:schemeClr val="tx1"/>
                </a:solidFill>
                <a:latin typeface="メイリオ" panose="020B0604030504040204" pitchFamily="50" charset="-128"/>
                <a:ea typeface="メイリオ" panose="020B0604030504040204" pitchFamily="50" charset="-128"/>
              </a:rPr>
              <a:t>小松</a:t>
            </a:r>
            <a:r>
              <a:rPr lang="zh-TW" altLang="en-US" sz="1800" dirty="0">
                <a:solidFill>
                  <a:schemeClr val="tx1"/>
                </a:solidFill>
                <a:latin typeface="メイリオ" panose="020B0604030504040204" pitchFamily="50" charset="-128"/>
                <a:ea typeface="メイリオ" panose="020B0604030504040204" pitchFamily="50" charset="-128"/>
              </a:rPr>
              <a:t>市）</a:t>
            </a:r>
          </a:p>
          <a:p>
            <a:pPr marL="0" indent="0">
              <a:buFont typeface="Symbol" pitchFamily="18" charset="2"/>
              <a:buNone/>
            </a:pPr>
            <a:r>
              <a:rPr lang="ja-JP" altLang="en-US" sz="1800" dirty="0">
                <a:solidFill>
                  <a:schemeClr val="tx1"/>
                </a:solidFill>
                <a:latin typeface="メイリオ" panose="020B0604030504040204" pitchFamily="50" charset="-128"/>
                <a:ea typeface="メイリオ" panose="020B0604030504040204" pitchFamily="50" charset="-128"/>
              </a:rPr>
              <a:t>　⑥</a:t>
            </a:r>
            <a:r>
              <a:rPr lang="zh-TW" altLang="en-US" sz="1800" dirty="0">
                <a:solidFill>
                  <a:schemeClr val="tx1"/>
                </a:solidFill>
                <a:latin typeface="メイリオ" panose="020B0604030504040204" pitchFamily="50" charset="-128"/>
                <a:ea typeface="メイリオ" panose="020B0604030504040204" pitchFamily="50" charset="-128"/>
              </a:rPr>
              <a:t>児童養護施設　</a:t>
            </a:r>
            <a:r>
              <a:rPr lang="ja-JP" altLang="en-US" sz="1800" dirty="0">
                <a:solidFill>
                  <a:schemeClr val="tx1"/>
                </a:solidFill>
                <a:latin typeface="メイリオ" panose="020B0604030504040204" pitchFamily="50" charset="-128"/>
                <a:ea typeface="メイリオ" panose="020B0604030504040204" pitchFamily="50" charset="-128"/>
              </a:rPr>
              <a:t>伊奈美園</a:t>
            </a:r>
            <a:r>
              <a:rPr lang="zh-TW" altLang="en-US" sz="1800" dirty="0">
                <a:solidFill>
                  <a:schemeClr val="tx1"/>
                </a:solidFill>
                <a:latin typeface="メイリオ" panose="020B0604030504040204" pitchFamily="50" charset="-128"/>
                <a:ea typeface="メイリオ" panose="020B0604030504040204" pitchFamily="50" charset="-128"/>
              </a:rPr>
              <a:t>（石川県</a:t>
            </a:r>
            <a:r>
              <a:rPr lang="ja-JP" altLang="en-US" sz="1800" dirty="0">
                <a:solidFill>
                  <a:schemeClr val="tx1"/>
                </a:solidFill>
                <a:latin typeface="メイリオ" panose="020B0604030504040204" pitchFamily="50" charset="-128"/>
                <a:ea typeface="メイリオ" panose="020B0604030504040204" pitchFamily="50" charset="-128"/>
              </a:rPr>
              <a:t>加賀</a:t>
            </a:r>
            <a:r>
              <a:rPr lang="zh-TW" altLang="en-US" sz="1800" dirty="0">
                <a:solidFill>
                  <a:schemeClr val="tx1"/>
                </a:solidFill>
                <a:latin typeface="メイリオ" panose="020B0604030504040204" pitchFamily="50" charset="-128"/>
                <a:ea typeface="メイリオ" panose="020B0604030504040204" pitchFamily="50" charset="-128"/>
              </a:rPr>
              <a:t>市）</a:t>
            </a:r>
          </a:p>
          <a:p>
            <a:pPr marL="0" indent="0">
              <a:buFont typeface="Symbol" pitchFamily="18" charset="2"/>
              <a:buNone/>
            </a:pPr>
            <a:r>
              <a:rPr lang="ja-JP" altLang="en-US" sz="1800" dirty="0">
                <a:solidFill>
                  <a:schemeClr val="tx1"/>
                </a:solidFill>
                <a:latin typeface="メイリオ" panose="020B0604030504040204" pitchFamily="50" charset="-128"/>
                <a:ea typeface="メイリオ" panose="020B0604030504040204" pitchFamily="50" charset="-128"/>
              </a:rPr>
              <a:t>　⑦</a:t>
            </a:r>
            <a:r>
              <a:rPr lang="zh-TW" altLang="en-US" sz="1800" dirty="0">
                <a:solidFill>
                  <a:schemeClr val="tx1"/>
                </a:solidFill>
                <a:latin typeface="メイリオ" panose="020B0604030504040204" pitchFamily="50" charset="-128"/>
                <a:ea typeface="メイリオ" panose="020B0604030504040204" pitchFamily="50" charset="-128"/>
              </a:rPr>
              <a:t>児童養護施設　</a:t>
            </a:r>
            <a:r>
              <a:rPr lang="ja-JP" altLang="en-US" sz="1800" dirty="0">
                <a:solidFill>
                  <a:schemeClr val="tx1"/>
                </a:solidFill>
                <a:latin typeface="メイリオ" panose="020B0604030504040204" pitchFamily="50" charset="-128"/>
                <a:ea typeface="メイリオ" panose="020B0604030504040204" pitchFamily="50" charset="-128"/>
              </a:rPr>
              <a:t>あすなろ学園</a:t>
            </a:r>
            <a:r>
              <a:rPr lang="zh-TW" altLang="en-US" sz="1800" dirty="0">
                <a:solidFill>
                  <a:schemeClr val="tx1"/>
                </a:solidFill>
                <a:latin typeface="メイリオ" panose="020B0604030504040204" pitchFamily="50" charset="-128"/>
                <a:ea typeface="メイリオ" panose="020B0604030504040204" pitchFamily="50" charset="-128"/>
              </a:rPr>
              <a:t>（石川県</a:t>
            </a:r>
            <a:r>
              <a:rPr lang="ja-JP" altLang="en-US" sz="1800" dirty="0">
                <a:solidFill>
                  <a:schemeClr val="tx1"/>
                </a:solidFill>
                <a:latin typeface="メイリオ" panose="020B0604030504040204" pitchFamily="50" charset="-128"/>
                <a:ea typeface="メイリオ" panose="020B0604030504040204" pitchFamily="50" charset="-128"/>
              </a:rPr>
              <a:t>穴水町</a:t>
            </a:r>
            <a:r>
              <a:rPr lang="zh-TW" altLang="en-US" sz="1800" dirty="0">
                <a:solidFill>
                  <a:schemeClr val="tx1"/>
                </a:solidFill>
                <a:latin typeface="メイリオ" panose="020B0604030504040204" pitchFamily="50" charset="-128"/>
                <a:ea typeface="メイリオ" panose="020B0604030504040204" pitchFamily="50" charset="-128"/>
              </a:rPr>
              <a:t>）</a:t>
            </a:r>
            <a:endParaRPr lang="en-US" altLang="ja-JP" sz="1800" dirty="0">
              <a:solidFill>
                <a:schemeClr val="tx1"/>
              </a:solidFill>
              <a:latin typeface="メイリオ" panose="020B0604030504040204" pitchFamily="50" charset="-128"/>
              <a:ea typeface="メイリオ" panose="020B0604030504040204" pitchFamily="50" charset="-128"/>
            </a:endParaRPr>
          </a:p>
          <a:p>
            <a:pPr marL="0" indent="0">
              <a:buFont typeface="Symbol" pitchFamily="18" charset="2"/>
              <a:buNone/>
            </a:pPr>
            <a:endParaRPr lang="ja-JP" altLang="en-US" sz="1800" dirty="0">
              <a:solidFill>
                <a:schemeClr val="tx1"/>
              </a:solidFill>
            </a:endParaRPr>
          </a:p>
        </p:txBody>
      </p:sp>
    </p:spTree>
    <p:extLst>
      <p:ext uri="{BB962C8B-B14F-4D97-AF65-F5344CB8AC3E}">
        <p14:creationId xmlns:p14="http://schemas.microsoft.com/office/powerpoint/2010/main" val="17704581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p:txBody>
          <a:bodyPr>
            <a:normAutofit/>
          </a:bodyPr>
          <a:lstStyle/>
          <a:p>
            <a:r>
              <a:rPr lang="ja-JP" altLang="en-US" dirty="0">
                <a:effectLst/>
                <a:latin typeface="メイリオ" panose="020B0604030504040204" pitchFamily="50" charset="-128"/>
                <a:ea typeface="メイリオ" panose="020B0604030504040204" pitchFamily="50" charset="-128"/>
                <a:cs typeface="メイリオ" panose="020B0604030504040204" pitchFamily="50" charset="-128"/>
              </a:rPr>
              <a:t>広尾</a:t>
            </a:r>
            <a:r>
              <a:rPr kumimoji="1" lang="ja-JP" altLang="en-US" dirty="0">
                <a:effectLst/>
                <a:latin typeface="メイリオ" panose="020B0604030504040204" pitchFamily="50" charset="-128"/>
                <a:ea typeface="メイリオ" panose="020B0604030504040204" pitchFamily="50" charset="-128"/>
                <a:cs typeface="メイリオ" panose="020B0604030504040204" pitchFamily="50" charset="-128"/>
              </a:rPr>
              <a:t>サンタランド事業</a:t>
            </a:r>
          </a:p>
        </p:txBody>
      </p:sp>
      <p:sp>
        <p:nvSpPr>
          <p:cNvPr id="2" name="コンテンツ プレースホルダー 1"/>
          <p:cNvSpPr>
            <a:spLocks noGrp="1"/>
          </p:cNvSpPr>
          <p:nvPr>
            <p:ph idx="1"/>
          </p:nvPr>
        </p:nvSpPr>
        <p:spPr/>
        <p:txBody>
          <a:bodyPr>
            <a:normAutofit/>
          </a:bodyPr>
          <a:lstStyle/>
          <a:p>
            <a:pPr marL="0" indent="0">
              <a:buNone/>
            </a:pPr>
            <a:r>
              <a:rPr kumimoji="1" lang="ja-JP" altLang="en-US" sz="3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広尾サンタランドは、昭和</a:t>
            </a:r>
            <a:r>
              <a:rPr kumimoji="1" lang="en-US" altLang="ja-JP" sz="3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59</a:t>
            </a:r>
            <a:r>
              <a:rPr kumimoji="1" lang="ja-JP" altLang="en-US" sz="3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年に</a:t>
            </a:r>
            <a:r>
              <a:rPr lang="ja-JP" altLang="en-US" sz="3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ノルェーオスロ市から国内唯一の「サンタランド」の認定を受け、</a:t>
            </a:r>
            <a:r>
              <a:rPr lang="ja-JP" altLang="en-US" sz="30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昨年</a:t>
            </a:r>
            <a:r>
              <a:rPr lang="en-US" altLang="ja-JP" sz="30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11</a:t>
            </a:r>
            <a:r>
              <a:rPr lang="ja-JP" altLang="en-US" sz="30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月に認定</a:t>
            </a:r>
            <a:r>
              <a:rPr lang="en-US" altLang="ja-JP" sz="30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40</a:t>
            </a:r>
            <a:r>
              <a:rPr lang="ja-JP" altLang="en-US" sz="30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周年を迎え、記念事業などお祝いの年としました。</a:t>
            </a:r>
          </a:p>
          <a:p>
            <a:pPr marL="0" indent="0" algn="just">
              <a:buNone/>
            </a:pPr>
            <a:r>
              <a:rPr lang="ja-JP" altLang="en-US" sz="3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事業の中心として行っている</a:t>
            </a:r>
            <a:r>
              <a:rPr lang="ja-JP" altLang="en-US" sz="3000" dirty="0">
                <a:latin typeface="メイリオ" panose="020B0604030504040204" pitchFamily="50" charset="-128"/>
                <a:ea typeface="メイリオ" panose="020B0604030504040204" pitchFamily="50" charset="-128"/>
                <a:cs typeface="メイリオ" panose="020B0604030504040204" pitchFamily="50" charset="-128"/>
              </a:rPr>
              <a:t>「ひろおサンタカード」</a:t>
            </a:r>
            <a:r>
              <a:rPr lang="ja-JP" altLang="en-US" sz="3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は、クリスマス時期に北海道</a:t>
            </a:r>
            <a:r>
              <a:rPr lang="ja-JP" altLang="en-US" sz="3000" dirty="0">
                <a:latin typeface="メイリオ" panose="020B0604030504040204" pitchFamily="50" charset="-128"/>
                <a:ea typeface="メイリオ" panose="020B0604030504040204" pitchFamily="50" charset="-128"/>
                <a:cs typeface="メイリオ" panose="020B0604030504040204" pitchFamily="50" charset="-128"/>
              </a:rPr>
              <a:t>広尾町</a:t>
            </a:r>
            <a:r>
              <a:rPr lang="ja-JP" altLang="en-US" sz="3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のサンタクロースから届くクリスマスカードとして、</a:t>
            </a:r>
            <a:r>
              <a:rPr lang="ja-JP" altLang="en-US" sz="30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これまで約</a:t>
            </a:r>
            <a:r>
              <a:rPr lang="en-US" altLang="ja-JP" sz="30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223</a:t>
            </a:r>
            <a:r>
              <a:rPr lang="ja-JP" altLang="en-US" sz="30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万通を国内外に贈り届けてきています。</a:t>
            </a:r>
          </a:p>
        </p:txBody>
      </p:sp>
      <p:sp>
        <p:nvSpPr>
          <p:cNvPr id="5" name="フッター プレースホルダー 4"/>
          <p:cNvSpPr>
            <a:spLocks noGrp="1"/>
          </p:cNvSpPr>
          <p:nvPr>
            <p:ph type="ftr" sz="quarter" idx="11"/>
          </p:nvPr>
        </p:nvSpPr>
        <p:spPr/>
        <p:txBody>
          <a:bodyPr/>
          <a:lstStyle/>
          <a:p>
            <a:r>
              <a:rPr lang="ja-JP" altLang="en-US" sz="1400" dirty="0">
                <a:solidFill>
                  <a:schemeClr val="tx1"/>
                </a:solidFill>
              </a:rPr>
              <a:t>１</a:t>
            </a:r>
            <a:endParaRPr kumimoji="1" lang="ja-JP" altLang="en-US" sz="1400" dirty="0">
              <a:solidFill>
                <a:schemeClr val="tx1"/>
              </a:solidFill>
            </a:endParaRPr>
          </a:p>
        </p:txBody>
      </p:sp>
    </p:spTree>
    <p:extLst>
      <p:ext uri="{BB962C8B-B14F-4D97-AF65-F5344CB8AC3E}">
        <p14:creationId xmlns:p14="http://schemas.microsoft.com/office/powerpoint/2010/main" val="21073387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p:txBody>
          <a:bodyPr>
            <a:normAutofit/>
          </a:bodyPr>
          <a:lstStyle/>
          <a:p>
            <a:r>
              <a:rPr kumimoji="1" lang="ja-JP" altLang="en-US" dirty="0">
                <a:effectLst/>
                <a:latin typeface="メイリオ" panose="020B0604030504040204" pitchFamily="50" charset="-128"/>
                <a:ea typeface="メイリオ" panose="020B0604030504040204" pitchFamily="50" charset="-128"/>
                <a:cs typeface="メイリオ" panose="020B0604030504040204" pitchFamily="50" charset="-128"/>
              </a:rPr>
              <a:t>プロジェクト概要</a:t>
            </a:r>
          </a:p>
        </p:txBody>
      </p:sp>
      <p:sp>
        <p:nvSpPr>
          <p:cNvPr id="2" name="コンテンツ プレースホルダー 1"/>
          <p:cNvSpPr>
            <a:spLocks noGrp="1"/>
          </p:cNvSpPr>
          <p:nvPr>
            <p:ph idx="1"/>
          </p:nvPr>
        </p:nvSpPr>
        <p:spPr>
          <a:xfrm>
            <a:off x="467544" y="1556792"/>
            <a:ext cx="8229600" cy="4525963"/>
          </a:xfrm>
        </p:spPr>
        <p:txBody>
          <a:bodyPr>
            <a:normAutofit fontScale="85000" lnSpcReduction="20000"/>
          </a:bodyPr>
          <a:lstStyle/>
          <a:p>
            <a:pPr marL="0" indent="0">
              <a:lnSpc>
                <a:spcPct val="110000"/>
              </a:lnSpc>
              <a:buNone/>
            </a:pPr>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過去には、申込みいただいたサンタメールの収益金の</a:t>
            </a:r>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一部を震災に遭った幼稚園へ義援金として贈っています。</a:t>
            </a:r>
          </a:p>
          <a:p>
            <a:pPr marL="0" indent="0" algn="just">
              <a:lnSpc>
                <a:spcPct val="110000"/>
              </a:lnSpc>
              <a:buNone/>
            </a:pPr>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今後も広尾サンタランドとして社会性のある役割を担う</a:t>
            </a:r>
            <a:r>
              <a:rPr kumimoji="1"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具体的な取組みを行うため、平成２６年にプロジェクト</a:t>
            </a:r>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を立ち上げました。</a:t>
            </a:r>
            <a:endParaRPr lang="en-US" altLang="ja-JP"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lgn="just">
              <a:lnSpc>
                <a:spcPct val="110000"/>
              </a:lnSpc>
              <a:buNone/>
            </a:pPr>
            <a:r>
              <a:rPr lang="ja-JP" altLang="en-US"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この取組みは</a:t>
            </a:r>
            <a:r>
              <a:rPr lang="ja-JP" altLang="en-US"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「子どもの夢を応援するプロジェクト」</a:t>
            </a:r>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と題し、「サンタクロースからの夢を届ける」をテーマに</a:t>
            </a:r>
            <a:r>
              <a:rPr lang="ja-JP" altLang="en-US"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サンタカード申込者、広尾町民や企業等の参画、ガバメントクラウドファンディング寄附者</a:t>
            </a:r>
            <a:r>
              <a:rPr lang="ja-JP" altLang="en-US" dirty="0">
                <a:latin typeface="メイリオ" panose="020B0604030504040204" pitchFamily="50" charset="-128"/>
                <a:ea typeface="メイリオ" panose="020B0604030504040204" pitchFamily="50" charset="-128"/>
                <a:cs typeface="メイリオ" panose="020B0604030504040204" pitchFamily="50" charset="-128"/>
              </a:rPr>
              <a:t>により</a:t>
            </a:r>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実施します。</a:t>
            </a:r>
            <a:endParaRPr lang="en-US" altLang="ja-JP"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フッター プレースホルダー 4"/>
          <p:cNvSpPr>
            <a:spLocks noGrp="1"/>
          </p:cNvSpPr>
          <p:nvPr>
            <p:ph type="ftr" sz="quarter" idx="11"/>
          </p:nvPr>
        </p:nvSpPr>
        <p:spPr/>
        <p:txBody>
          <a:bodyPr/>
          <a:lstStyle/>
          <a:p>
            <a:r>
              <a:rPr kumimoji="1" lang="ja-JP" altLang="en-US" sz="1400" dirty="0">
                <a:solidFill>
                  <a:schemeClr val="tx1"/>
                </a:solidFill>
              </a:rPr>
              <a:t>２</a:t>
            </a:r>
          </a:p>
        </p:txBody>
      </p:sp>
    </p:spTree>
    <p:extLst>
      <p:ext uri="{BB962C8B-B14F-4D97-AF65-F5344CB8AC3E}">
        <p14:creationId xmlns:p14="http://schemas.microsoft.com/office/powerpoint/2010/main" val="12571287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p:cNvSpPr>
            <a:spLocks noGrp="1"/>
          </p:cNvSpPr>
          <p:nvPr>
            <p:ph idx="1"/>
          </p:nvPr>
        </p:nvSpPr>
        <p:spPr>
          <a:xfrm>
            <a:off x="539551" y="1471092"/>
            <a:ext cx="8071173" cy="4752528"/>
          </a:xfrm>
        </p:spPr>
        <p:txBody>
          <a:bodyPr>
            <a:normAutofit fontScale="85000" lnSpcReduction="20000"/>
          </a:bodyPr>
          <a:lstStyle/>
          <a:p>
            <a:pPr marL="0" indent="0" algn="just">
              <a:buNone/>
            </a:pPr>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「親と暮らせない子どもたちの</a:t>
            </a:r>
            <a:endParaRPr lang="en-US" altLang="ja-JP"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lgn="just">
              <a:buNone/>
            </a:pPr>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クリスマスを応援！」</a:t>
            </a:r>
          </a:p>
          <a:p>
            <a:pPr marL="0" indent="0">
              <a:buNone/>
            </a:pPr>
            <a:endParaRPr kumimoji="1" lang="en-US" altLang="ja-JP" dirty="0">
              <a:solidFill>
                <a:schemeClr val="tx1"/>
              </a:solidFill>
              <a:latin typeface="ＭＳ Ｐ明朝" panose="02020600040205080304" pitchFamily="18" charset="-128"/>
              <a:ea typeface="ＭＳ Ｐ明朝" panose="02020600040205080304" pitchFamily="18" charset="-128"/>
            </a:endParaRPr>
          </a:p>
          <a:p>
            <a:pPr marL="0" indent="0">
              <a:buNone/>
            </a:pPr>
            <a:r>
              <a:rPr kumimoji="1"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◎対象施設～道内外の児童養護施設</a:t>
            </a:r>
            <a:endPar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lang="en-US" altLang="ja-JP"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sz="26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2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①施設入所者全員に</a:t>
            </a:r>
            <a:endParaRPr lang="en-US" altLang="ja-JP" sz="2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sz="2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「ひろおサンタカード」</a:t>
            </a:r>
            <a:endParaRPr lang="en-US" altLang="ja-JP" sz="2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sz="2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を届けます。</a:t>
            </a:r>
            <a:endParaRPr lang="en-US" altLang="ja-JP" sz="2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sz="2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②道内の全ての施設</a:t>
            </a:r>
            <a:endParaRPr lang="en-US" altLang="ja-JP" sz="2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sz="2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にサンタランドウッド</a:t>
            </a:r>
            <a:endParaRPr lang="en-US" altLang="ja-JP" sz="2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sz="2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ランタンを贈ります。</a:t>
            </a:r>
            <a:endParaRPr lang="en-US" altLang="ja-JP" sz="2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sz="2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③道外の施設にも</a:t>
            </a:r>
            <a:endParaRPr lang="en-US" altLang="ja-JP" sz="2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sz="2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ツリーとカードを贈ります。</a:t>
            </a:r>
          </a:p>
          <a:p>
            <a:pPr marL="0" indent="0">
              <a:buNone/>
            </a:pPr>
            <a:endParaRPr lang="en-US" altLang="ja-JP" dirty="0">
              <a:latin typeface="ＭＳ Ｐ明朝" panose="02020600040205080304" pitchFamily="18" charset="-128"/>
              <a:ea typeface="ＭＳ Ｐ明朝" panose="02020600040205080304" pitchFamily="18" charset="-128"/>
            </a:endParaRPr>
          </a:p>
          <a:p>
            <a:pPr marL="0" indent="0">
              <a:buNone/>
            </a:pPr>
            <a:endParaRPr lang="ja-JP" altLang="en-US" dirty="0">
              <a:solidFill>
                <a:schemeClr val="tx1"/>
              </a:solidFill>
              <a:latin typeface="ＭＳ Ｐ明朝" panose="02020600040205080304" pitchFamily="18" charset="-128"/>
              <a:ea typeface="ＭＳ Ｐ明朝" panose="02020600040205080304" pitchFamily="18" charset="-128"/>
            </a:endParaRPr>
          </a:p>
          <a:p>
            <a:pPr marL="0" indent="0" algn="r">
              <a:buNone/>
            </a:pPr>
            <a:endParaRPr lang="ja-JP" altLang="en-US" dirty="0">
              <a:solidFill>
                <a:schemeClr val="tx1"/>
              </a:solidFill>
            </a:endParaRPr>
          </a:p>
          <a:p>
            <a:pPr marL="0" indent="0">
              <a:buNone/>
            </a:pPr>
            <a:endParaRPr kumimoji="1" lang="ja-JP" altLang="en-US" dirty="0"/>
          </a:p>
        </p:txBody>
      </p:sp>
      <p:pic>
        <p:nvPicPr>
          <p:cNvPr id="7" name="図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516216" y="2904850"/>
            <a:ext cx="2238525" cy="3356992"/>
          </a:xfrm>
          <a:prstGeom prst="rect">
            <a:avLst/>
          </a:prstGeom>
          <a:effectLst>
            <a:softEdge rad="127000"/>
          </a:effectLst>
        </p:spPr>
      </p:pic>
      <p:sp>
        <p:nvSpPr>
          <p:cNvPr id="3" name="タイトル 2"/>
          <p:cNvSpPr>
            <a:spLocks noGrp="1"/>
          </p:cNvSpPr>
          <p:nvPr>
            <p:ph type="title"/>
          </p:nvPr>
        </p:nvSpPr>
        <p:spPr/>
        <p:txBody>
          <a:bodyPr>
            <a:normAutofit/>
          </a:bodyPr>
          <a:lstStyle/>
          <a:p>
            <a:r>
              <a:rPr kumimoji="1" lang="ja-JP" altLang="en-US" dirty="0">
                <a:effectLst/>
                <a:latin typeface="メイリオ" panose="020B0604030504040204" pitchFamily="50" charset="-128"/>
                <a:ea typeface="メイリオ" panose="020B0604030504040204" pitchFamily="50" charset="-128"/>
                <a:cs typeface="メイリオ" panose="020B0604030504040204" pitchFamily="50" charset="-128"/>
              </a:rPr>
              <a:t>プロジェクト内容①</a:t>
            </a:r>
          </a:p>
        </p:txBody>
      </p:sp>
      <p:sp>
        <p:nvSpPr>
          <p:cNvPr id="6" name="フッター プレースホルダー 5"/>
          <p:cNvSpPr>
            <a:spLocks noGrp="1"/>
          </p:cNvSpPr>
          <p:nvPr>
            <p:ph type="ftr" sz="quarter" idx="11"/>
          </p:nvPr>
        </p:nvSpPr>
        <p:spPr/>
        <p:txBody>
          <a:bodyPr/>
          <a:lstStyle/>
          <a:p>
            <a:r>
              <a:rPr lang="ja-JP" altLang="en-US" sz="1400" dirty="0">
                <a:solidFill>
                  <a:schemeClr val="tx1"/>
                </a:solidFill>
              </a:rPr>
              <a:t>３</a:t>
            </a:r>
            <a:endParaRPr kumimoji="1" lang="ja-JP" altLang="en-US" sz="1400" dirty="0">
              <a:solidFill>
                <a:schemeClr val="tx1"/>
              </a:solidFill>
            </a:endParaRPr>
          </a:p>
        </p:txBody>
      </p:sp>
      <p:sp>
        <p:nvSpPr>
          <p:cNvPr id="8" name="テキスト ボックス 7"/>
          <p:cNvSpPr txBox="1"/>
          <p:nvPr/>
        </p:nvSpPr>
        <p:spPr>
          <a:xfrm>
            <a:off x="4572000" y="5096216"/>
            <a:ext cx="1944216" cy="276999"/>
          </a:xfrm>
          <a:prstGeom prst="rect">
            <a:avLst/>
          </a:prstGeom>
          <a:noFill/>
        </p:spPr>
        <p:txBody>
          <a:bodyPr wrap="square" rtlCol="0">
            <a:spAutoFit/>
          </a:bodyPr>
          <a:lstStyle/>
          <a:p>
            <a:r>
              <a:rPr kumimoji="1" lang="ja-JP" altLang="en-US" sz="1200" dirty="0"/>
              <a:t>サンタランドウッドランタン</a:t>
            </a:r>
          </a:p>
        </p:txBody>
      </p:sp>
      <p:pic>
        <p:nvPicPr>
          <p:cNvPr id="5" name="図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94212" y="3284984"/>
            <a:ext cx="2699792" cy="1803257"/>
          </a:xfrm>
          <a:prstGeom prst="rect">
            <a:avLst/>
          </a:prstGeom>
          <a:effectLst>
            <a:softEdge rad="63500"/>
          </a:effectLst>
        </p:spPr>
      </p:pic>
      <p:sp>
        <p:nvSpPr>
          <p:cNvPr id="9" name="テキスト ボックス 8"/>
          <p:cNvSpPr txBox="1"/>
          <p:nvPr/>
        </p:nvSpPr>
        <p:spPr>
          <a:xfrm>
            <a:off x="7020272" y="6122883"/>
            <a:ext cx="1433883" cy="276999"/>
          </a:xfrm>
          <a:prstGeom prst="rect">
            <a:avLst/>
          </a:prstGeom>
          <a:noFill/>
        </p:spPr>
        <p:txBody>
          <a:bodyPr wrap="square" rtlCol="0">
            <a:spAutoFit/>
          </a:bodyPr>
          <a:lstStyle/>
          <a:p>
            <a:r>
              <a:rPr kumimoji="1" lang="ja-JP" altLang="en-US" sz="1200" dirty="0"/>
              <a:t>サンタランドツリー</a:t>
            </a:r>
          </a:p>
        </p:txBody>
      </p:sp>
    </p:spTree>
    <p:extLst>
      <p:ext uri="{BB962C8B-B14F-4D97-AF65-F5344CB8AC3E}">
        <p14:creationId xmlns:p14="http://schemas.microsoft.com/office/powerpoint/2010/main" val="5928213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p:cNvSpPr>
            <a:spLocks noGrp="1"/>
          </p:cNvSpPr>
          <p:nvPr>
            <p:ph idx="1"/>
          </p:nvPr>
        </p:nvSpPr>
        <p:spPr>
          <a:xfrm>
            <a:off x="457200" y="1600200"/>
            <a:ext cx="8435280" cy="4525963"/>
          </a:xfrm>
        </p:spPr>
        <p:txBody>
          <a:bodyPr>
            <a:normAutofit fontScale="85000" lnSpcReduction="20000"/>
          </a:bodyPr>
          <a:lstStyle/>
          <a:p>
            <a:pPr marL="0" indent="0">
              <a:buNone/>
            </a:pPr>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◎対象施設～道内２カ所の児童養護施設を予定</a:t>
            </a:r>
          </a:p>
          <a:p>
            <a:pPr marL="0" indent="0">
              <a:buNone/>
            </a:pPr>
            <a:endParaRPr kumimoji="1" lang="en-US" altLang="ja-JP"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kumimoji="1" lang="ja-JP" altLang="en-US"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②プレゼントを届けます。</a:t>
            </a:r>
            <a:endParaRPr lang="en-US" altLang="ja-JP"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・広尾町長サンタが施設を訪問</a:t>
            </a:r>
            <a:endParaRPr lang="en-US" altLang="ja-JP"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して手渡します。（コロナ</a:t>
            </a:r>
            <a:endParaRPr lang="en-US" altLang="ja-JP"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の状況により変更あり）</a:t>
            </a:r>
          </a:p>
          <a:p>
            <a:pPr marL="0" indent="0">
              <a:buNone/>
            </a:pPr>
            <a:endParaRPr lang="en-US" altLang="ja-JP"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・プレゼントの内容は事前に</a:t>
            </a:r>
            <a:endParaRPr lang="en-US" altLang="ja-JP"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養護施設と打ち合わせしま</a:t>
            </a:r>
            <a:endParaRPr lang="en-US" altLang="ja-JP"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す。</a:t>
            </a:r>
            <a:r>
              <a:rPr lang="ja-JP" altLang="en-US" sz="24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2400" dirty="0">
                <a:latin typeface="ＭＳ Ｐ明朝" panose="02020600040205080304" pitchFamily="18" charset="-128"/>
                <a:ea typeface="ＭＳ Ｐ明朝" panose="02020600040205080304" pitchFamily="18" charset="-128"/>
              </a:rPr>
              <a:t>　　　　　　　　　　　　　　　　　　　　　　　</a:t>
            </a:r>
            <a:r>
              <a:rPr lang="ja-JP" altLang="en-US" sz="2400" dirty="0"/>
              <a:t>　　　　　　　　　　</a:t>
            </a:r>
            <a:endParaRPr lang="en-US" altLang="ja-JP" sz="2400" dirty="0"/>
          </a:p>
        </p:txBody>
      </p:sp>
      <p:sp>
        <p:nvSpPr>
          <p:cNvPr id="3" name="タイトル 2"/>
          <p:cNvSpPr>
            <a:spLocks noGrp="1"/>
          </p:cNvSpPr>
          <p:nvPr>
            <p:ph type="title"/>
          </p:nvPr>
        </p:nvSpPr>
        <p:spPr/>
        <p:txBody>
          <a:bodyPr>
            <a:normAutofit/>
          </a:bodyPr>
          <a:lstStyle/>
          <a:p>
            <a:r>
              <a:rPr lang="ja-JP" altLang="en-US" dirty="0">
                <a:effectLst/>
                <a:latin typeface="メイリオ" panose="020B0604030504040204" pitchFamily="50" charset="-128"/>
                <a:ea typeface="メイリオ" panose="020B0604030504040204" pitchFamily="50" charset="-128"/>
                <a:cs typeface="メイリオ" panose="020B0604030504040204" pitchFamily="50" charset="-128"/>
              </a:rPr>
              <a:t>プロジェクト内容②</a:t>
            </a:r>
            <a:endParaRPr kumimoji="1" lang="ja-JP" altLang="en-US" dirty="0">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フッター プレースホルダー 5"/>
          <p:cNvSpPr>
            <a:spLocks noGrp="1"/>
          </p:cNvSpPr>
          <p:nvPr>
            <p:ph type="ftr" sz="quarter" idx="11"/>
          </p:nvPr>
        </p:nvSpPr>
        <p:spPr/>
        <p:txBody>
          <a:bodyPr/>
          <a:lstStyle/>
          <a:p>
            <a:r>
              <a:rPr kumimoji="1" lang="ja-JP" altLang="en-US" sz="1400" dirty="0">
                <a:solidFill>
                  <a:schemeClr val="tx1"/>
                </a:solidFill>
              </a:rPr>
              <a:t>４</a:t>
            </a:r>
          </a:p>
        </p:txBody>
      </p:sp>
      <p:pic>
        <p:nvPicPr>
          <p:cNvPr id="8" name="図 7">
            <a:extLst>
              <a:ext uri="{FF2B5EF4-FFF2-40B4-BE49-F238E27FC236}">
                <a16:creationId xmlns:a16="http://schemas.microsoft.com/office/drawing/2014/main" id="{666482E7-5609-BC6F-F09B-EDBC7E8466E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32257" y="2123854"/>
            <a:ext cx="2939819" cy="2204864"/>
          </a:xfrm>
          <a:prstGeom prst="rect">
            <a:avLst/>
          </a:prstGeom>
          <a:effectLst>
            <a:softEdge rad="63500"/>
          </a:effectLst>
        </p:spPr>
      </p:pic>
      <p:pic>
        <p:nvPicPr>
          <p:cNvPr id="10" name="図 9">
            <a:extLst>
              <a:ext uri="{FF2B5EF4-FFF2-40B4-BE49-F238E27FC236}">
                <a16:creationId xmlns:a16="http://schemas.microsoft.com/office/drawing/2014/main" id="{C7BC90BE-241F-4D6D-308C-7AE3874930D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32919" y="4378497"/>
            <a:ext cx="2939157" cy="2204865"/>
          </a:xfrm>
          <a:prstGeom prst="rect">
            <a:avLst/>
          </a:prstGeom>
          <a:effectLst>
            <a:softEdge rad="63500"/>
          </a:effectLst>
        </p:spPr>
      </p:pic>
    </p:spTree>
    <p:extLst>
      <p:ext uri="{BB962C8B-B14F-4D97-AF65-F5344CB8AC3E}">
        <p14:creationId xmlns:p14="http://schemas.microsoft.com/office/powerpoint/2010/main" val="33484992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p:txBody>
          <a:bodyPr>
            <a:normAutofit/>
          </a:bodyPr>
          <a:lstStyle/>
          <a:p>
            <a:r>
              <a:rPr kumimoji="1" lang="ja-JP" altLang="en-US" dirty="0">
                <a:effectLst/>
                <a:latin typeface="メイリオ" panose="020B0604030504040204" pitchFamily="50" charset="-128"/>
                <a:ea typeface="メイリオ" panose="020B0604030504040204" pitchFamily="50" charset="-128"/>
                <a:cs typeface="メイリオ" panose="020B0604030504040204" pitchFamily="50" charset="-128"/>
              </a:rPr>
              <a:t>取組み内容①</a:t>
            </a:r>
          </a:p>
        </p:txBody>
      </p:sp>
      <p:sp>
        <p:nvSpPr>
          <p:cNvPr id="2" name="コンテンツ プレースホルダー 1"/>
          <p:cNvSpPr>
            <a:spLocks noGrp="1"/>
          </p:cNvSpPr>
          <p:nvPr>
            <p:ph idx="1"/>
          </p:nvPr>
        </p:nvSpPr>
        <p:spPr>
          <a:xfrm>
            <a:off x="457200" y="1844824"/>
            <a:ext cx="8229600" cy="4281339"/>
          </a:xfrm>
        </p:spPr>
        <p:txBody>
          <a:bodyPr>
            <a:normAutofit/>
          </a:bodyPr>
          <a:lstStyle/>
          <a:p>
            <a:pPr marL="0" indent="0">
              <a:buNone/>
            </a:pPr>
            <a:r>
              <a:rPr lang="ja-JP" altLang="en-US"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①ひろおサンタカードの申込者全員が子どもたちのクリスマスを応援します！</a:t>
            </a:r>
          </a:p>
          <a:p>
            <a:pPr marL="0" indent="0">
              <a:buNone/>
            </a:pPr>
            <a:endParaRPr lang="en-US" altLang="ja-JP" sz="3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lgn="just">
              <a:buNone/>
            </a:pPr>
            <a:r>
              <a:rPr lang="ja-JP" altLang="en-US" sz="3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3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広尾サンタランドの理念「愛と平和　感謝と奉仕」を</a:t>
            </a:r>
            <a:r>
              <a:rPr lang="ja-JP" altLang="en-US" sz="3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町民が</a:t>
            </a:r>
            <a:r>
              <a:rPr kumimoji="1" lang="ja-JP" altLang="en-US" sz="3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実践するため</a:t>
            </a:r>
            <a:r>
              <a:rPr lang="ja-JP" altLang="en-US" sz="3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にひろおサンタカードの申込金の一部がこのプロジェクトに活用されます。</a:t>
            </a:r>
            <a:endParaRPr kumimoji="1" lang="ja-JP" altLang="en-US" sz="3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lang="en-US" altLang="ja-JP" sz="3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kumimoji="1" lang="ja-JP" altLang="en-US" sz="2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フッター プレースホルダー 4"/>
          <p:cNvSpPr>
            <a:spLocks noGrp="1"/>
          </p:cNvSpPr>
          <p:nvPr>
            <p:ph type="ftr" sz="quarter" idx="11"/>
          </p:nvPr>
        </p:nvSpPr>
        <p:spPr/>
        <p:txBody>
          <a:bodyPr/>
          <a:lstStyle/>
          <a:p>
            <a:r>
              <a:rPr kumimoji="1" lang="ja-JP" altLang="en-US" sz="1400" dirty="0">
                <a:solidFill>
                  <a:schemeClr val="tx1"/>
                </a:solidFill>
              </a:rPr>
              <a:t>５</a:t>
            </a:r>
          </a:p>
        </p:txBody>
      </p:sp>
    </p:spTree>
    <p:extLst>
      <p:ext uri="{BB962C8B-B14F-4D97-AF65-F5344CB8AC3E}">
        <p14:creationId xmlns:p14="http://schemas.microsoft.com/office/powerpoint/2010/main" val="28630156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p:txBody>
          <a:bodyPr>
            <a:normAutofit/>
          </a:bodyPr>
          <a:lstStyle/>
          <a:p>
            <a:r>
              <a:rPr kumimoji="1" lang="ja-JP" altLang="en-US" dirty="0">
                <a:effectLst/>
                <a:latin typeface="メイリオ" panose="020B0604030504040204" pitchFamily="50" charset="-128"/>
                <a:ea typeface="メイリオ" panose="020B0604030504040204" pitchFamily="50" charset="-128"/>
                <a:cs typeface="メイリオ" panose="020B0604030504040204" pitchFamily="50" charset="-128"/>
              </a:rPr>
              <a:t>取組み内容②</a:t>
            </a:r>
          </a:p>
        </p:txBody>
      </p:sp>
      <p:sp>
        <p:nvSpPr>
          <p:cNvPr id="2" name="コンテンツ プレースホルダー 1"/>
          <p:cNvSpPr>
            <a:spLocks noGrp="1"/>
          </p:cNvSpPr>
          <p:nvPr>
            <p:ph idx="1"/>
          </p:nvPr>
        </p:nvSpPr>
        <p:spPr>
          <a:xfrm>
            <a:off x="467544" y="1412776"/>
            <a:ext cx="8136904" cy="4896544"/>
          </a:xfrm>
        </p:spPr>
        <p:txBody>
          <a:bodyPr>
            <a:noAutofit/>
          </a:bodyPr>
          <a:lstStyle/>
          <a:p>
            <a:pPr marL="0" indent="0" algn="just">
              <a:buNone/>
            </a:pPr>
            <a:r>
              <a:rPr kumimoji="1" lang="ja-JP" altLang="en-US" sz="24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②広尾町民や企業等の参画によりプレゼントを届けます。</a:t>
            </a:r>
          </a:p>
          <a:p>
            <a:pPr marL="0" indent="0">
              <a:buNone/>
            </a:pPr>
            <a:endParaRPr lang="en-US" altLang="ja-JP" sz="2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sz="2400" dirty="0">
                <a:latin typeface="メイリオ" panose="020B0604030504040204" pitchFamily="50" charset="-128"/>
                <a:ea typeface="メイリオ" panose="020B0604030504040204" pitchFamily="50" charset="-128"/>
                <a:cs typeface="メイリオ" panose="020B0604030504040204" pitchFamily="50" charset="-128"/>
              </a:rPr>
              <a:t>・広尾町民の申込みやカードの購入による代金の一部を</a:t>
            </a:r>
            <a:endParaRPr lang="en-US" altLang="ja-JP" sz="2400" dirty="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sz="2400" dirty="0">
                <a:latin typeface="メイリオ" panose="020B0604030504040204" pitchFamily="50" charset="-128"/>
                <a:ea typeface="メイリオ" panose="020B0604030504040204" pitchFamily="50" charset="-128"/>
                <a:cs typeface="メイリオ" panose="020B0604030504040204" pitchFamily="50" charset="-128"/>
              </a:rPr>
              <a:t>　プロジェクトに活用する。</a:t>
            </a:r>
            <a:endParaRPr lang="en-US" altLang="ja-JP" sz="2400" dirty="0">
              <a:latin typeface="メイリオ" panose="020B0604030504040204" pitchFamily="50" charset="-128"/>
              <a:ea typeface="メイリオ" panose="020B0604030504040204" pitchFamily="50" charset="-128"/>
              <a:cs typeface="メイリオ" panose="020B0604030504040204" pitchFamily="50" charset="-128"/>
            </a:endParaRPr>
          </a:p>
          <a:p>
            <a:pPr marL="0" indent="0" algn="just">
              <a:buNone/>
            </a:pPr>
            <a:r>
              <a:rPr lang="ja-JP" altLang="en-US" sz="2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・企業</a:t>
            </a:r>
            <a:r>
              <a:rPr lang="ja-JP" altLang="en-US" sz="2400" dirty="0">
                <a:latin typeface="メイリオ" panose="020B0604030504040204" pitchFamily="50" charset="-128"/>
                <a:ea typeface="メイリオ" panose="020B0604030504040204" pitchFamily="50" charset="-128"/>
                <a:cs typeface="メイリオ" panose="020B0604030504040204" pitchFamily="50" charset="-128"/>
              </a:rPr>
              <a:t>から</a:t>
            </a:r>
            <a:r>
              <a:rPr lang="ja-JP" altLang="en-US" sz="2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ＣＳＲ活動の一環として参画していただき、</a:t>
            </a:r>
            <a:endParaRPr lang="en-US" altLang="ja-JP" sz="2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lgn="just">
              <a:buNone/>
            </a:pPr>
            <a:r>
              <a:rPr kumimoji="1" lang="ja-JP" altLang="en-US" sz="2400" dirty="0">
                <a:latin typeface="メイリオ" panose="020B0604030504040204" pitchFamily="50" charset="-128"/>
                <a:ea typeface="メイリオ" panose="020B0604030504040204" pitchFamily="50" charset="-128"/>
                <a:cs typeface="メイリオ" panose="020B0604030504040204" pitchFamily="50" charset="-128"/>
              </a:rPr>
              <a:t>　社員様から</a:t>
            </a:r>
            <a:r>
              <a:rPr kumimoji="1" lang="ja-JP" altLang="en-US" sz="2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サンタカードの申込受付、料金の取りまと</a:t>
            </a:r>
            <a:endParaRPr kumimoji="1" lang="en-US" altLang="ja-JP" sz="2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lgn="just">
              <a:buNone/>
            </a:pPr>
            <a:r>
              <a:rPr lang="ja-JP" altLang="en-US" sz="2400" dirty="0">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2400" dirty="0" err="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めを</a:t>
            </a:r>
            <a:r>
              <a:rPr kumimoji="1" lang="ja-JP" altLang="en-US" sz="2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行って</a:t>
            </a:r>
            <a:r>
              <a:rPr lang="ja-JP" altLang="en-US" sz="2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いただく。</a:t>
            </a:r>
            <a:endParaRPr kumimoji="1" lang="ja-JP" altLang="en-US" sz="2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lgn="just">
              <a:buNone/>
            </a:pPr>
            <a:r>
              <a:rPr lang="ja-JP" altLang="en-US" sz="2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★企業申込料金　１通</a:t>
            </a:r>
            <a:r>
              <a:rPr lang="ja-JP" altLang="en-US" sz="2400" dirty="0">
                <a:latin typeface="メイリオ" panose="020B0604030504040204" pitchFamily="50" charset="-128"/>
                <a:ea typeface="メイリオ" panose="020B0604030504040204" pitchFamily="50" charset="-128"/>
                <a:cs typeface="メイリオ" panose="020B0604030504040204" pitchFamily="50" charset="-128"/>
              </a:rPr>
              <a:t>７５０</a:t>
            </a:r>
            <a:r>
              <a:rPr lang="ja-JP" altLang="en-US" sz="2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円</a:t>
            </a:r>
          </a:p>
          <a:p>
            <a:pPr marL="0" indent="0" algn="just">
              <a:buNone/>
            </a:pPr>
            <a:r>
              <a:rPr lang="ja-JP" altLang="en-US" sz="2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（内訳：サンタカード代金６００円＋プレゼント代１５０円）</a:t>
            </a:r>
          </a:p>
          <a:p>
            <a:pPr marL="0" indent="0" algn="just">
              <a:buNone/>
            </a:pPr>
            <a:r>
              <a:rPr lang="ja-JP" altLang="en-US" sz="2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送付先がないサンタカードの申込みは、児童養護施設</a:t>
            </a:r>
            <a:endParaRPr lang="en-US" altLang="ja-JP"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lgn="just">
              <a:buNone/>
            </a:pP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にプレゼントするサンタカードに充てる。</a:t>
            </a:r>
          </a:p>
        </p:txBody>
      </p:sp>
      <p:sp>
        <p:nvSpPr>
          <p:cNvPr id="5" name="フッター プレースホルダー 4"/>
          <p:cNvSpPr>
            <a:spLocks noGrp="1"/>
          </p:cNvSpPr>
          <p:nvPr>
            <p:ph type="ftr" sz="quarter" idx="11"/>
          </p:nvPr>
        </p:nvSpPr>
        <p:spPr/>
        <p:txBody>
          <a:bodyPr/>
          <a:lstStyle/>
          <a:p>
            <a:r>
              <a:rPr kumimoji="1" lang="ja-JP" altLang="en-US" sz="1400" dirty="0">
                <a:solidFill>
                  <a:schemeClr val="tx1"/>
                </a:solidFill>
              </a:rPr>
              <a:t>６</a:t>
            </a:r>
          </a:p>
        </p:txBody>
      </p:sp>
    </p:spTree>
    <p:extLst>
      <p:ext uri="{BB962C8B-B14F-4D97-AF65-F5344CB8AC3E}">
        <p14:creationId xmlns:p14="http://schemas.microsoft.com/office/powerpoint/2010/main" val="2833126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a:effectLst/>
                <a:latin typeface="メイリオ" panose="020B0604030504040204" pitchFamily="50" charset="-128"/>
                <a:ea typeface="メイリオ" panose="020B0604030504040204" pitchFamily="50" charset="-128"/>
                <a:cs typeface="メイリオ" panose="020B0604030504040204" pitchFamily="50" charset="-128"/>
              </a:rPr>
              <a:t>取組み内容③</a:t>
            </a:r>
            <a:endParaRPr kumimoji="1" lang="ja-JP" altLang="en-US"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コンテンツ プレースホルダー 2"/>
          <p:cNvSpPr>
            <a:spLocks noGrp="1"/>
          </p:cNvSpPr>
          <p:nvPr>
            <p:ph idx="1"/>
          </p:nvPr>
        </p:nvSpPr>
        <p:spPr>
          <a:xfrm>
            <a:off x="457200" y="1600200"/>
            <a:ext cx="8219256" cy="4525963"/>
          </a:xfrm>
        </p:spPr>
        <p:txBody>
          <a:bodyPr>
            <a:normAutofit fontScale="92500" lnSpcReduction="10000"/>
          </a:bodyPr>
          <a:lstStyle/>
          <a:p>
            <a:pPr marL="0" indent="0" algn="just">
              <a:buNone/>
            </a:pPr>
            <a:r>
              <a:rPr lang="ja-JP" altLang="en-US" sz="30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③ガバメントクラウドファンディングによる参加</a:t>
            </a:r>
            <a:endParaRPr lang="en-US" altLang="ja-JP" sz="30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lgn="just">
              <a:buNone/>
            </a:pPr>
            <a:endParaRPr lang="en-US" altLang="ja-JP" sz="30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lgn="just">
              <a:buNone/>
            </a:pPr>
            <a:r>
              <a:rPr lang="ja-JP" altLang="en-US" sz="30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3000" dirty="0">
                <a:latin typeface="メイリオ" panose="020B0604030504040204" pitchFamily="50" charset="-128"/>
                <a:ea typeface="メイリオ" panose="020B0604030504040204" pitchFamily="50" charset="-128"/>
                <a:cs typeface="メイリオ" panose="020B0604030504040204" pitchFamily="50" charset="-128"/>
              </a:rPr>
              <a:t>個人版ふるさと納税の制度を活用し、このプロジェクトに賛同する全国の寄附者から目的達成のための資金を募るものです。</a:t>
            </a:r>
            <a:endParaRPr lang="en-US" altLang="ja-JP" sz="3000" dirty="0">
              <a:latin typeface="メイリオ" panose="020B0604030504040204" pitchFamily="50" charset="-128"/>
              <a:ea typeface="メイリオ" panose="020B0604030504040204" pitchFamily="50" charset="-128"/>
              <a:cs typeface="メイリオ" panose="020B0604030504040204" pitchFamily="50" charset="-128"/>
            </a:endParaRPr>
          </a:p>
          <a:p>
            <a:pPr marL="0" indent="0" algn="just">
              <a:buNone/>
            </a:pPr>
            <a:r>
              <a:rPr lang="ja-JP" altLang="en-US" sz="3000" dirty="0">
                <a:latin typeface="メイリオ" panose="020B0604030504040204" pitchFamily="50" charset="-128"/>
                <a:ea typeface="メイリオ" panose="020B0604030504040204" pitchFamily="50" charset="-128"/>
                <a:cs typeface="メイリオ" panose="020B0604030504040204" pitchFamily="50" charset="-128"/>
              </a:rPr>
              <a:t>　ポータルサイト「ふるさとチョイス」で申込みできるほか、郵便振替による寄附も行えます。</a:t>
            </a:r>
          </a:p>
          <a:p>
            <a:pPr marL="0" indent="0" algn="just">
              <a:buNone/>
            </a:pPr>
            <a:r>
              <a:rPr lang="ja-JP" altLang="en-US" sz="3000" dirty="0">
                <a:latin typeface="メイリオ" panose="020B0604030504040204" pitchFamily="50" charset="-128"/>
                <a:ea typeface="メイリオ" panose="020B0604030504040204" pitchFamily="50" charset="-128"/>
                <a:cs typeface="メイリオ" panose="020B0604030504040204" pitchFamily="50" charset="-128"/>
              </a:rPr>
              <a:t>　詳しくは別紙チラシをご覧ください。</a:t>
            </a:r>
            <a:endParaRPr lang="en-US" altLang="ja-JP" sz="3000" dirty="0">
              <a:latin typeface="メイリオ" panose="020B0604030504040204" pitchFamily="50" charset="-128"/>
              <a:ea typeface="メイリオ" panose="020B0604030504040204" pitchFamily="50" charset="-128"/>
              <a:cs typeface="メイリオ" panose="020B0604030504040204" pitchFamily="50" charset="-128"/>
            </a:endParaRPr>
          </a:p>
          <a:p>
            <a:pPr marL="0" indent="0" algn="just">
              <a:buNone/>
            </a:pPr>
            <a:r>
              <a:rPr kumimoji="1" lang="ja-JP" altLang="en-US" dirty="0">
                <a:latin typeface="メイリオ" panose="020B0604030504040204" pitchFamily="50" charset="-128"/>
                <a:ea typeface="メイリオ" panose="020B0604030504040204" pitchFamily="50" charset="-128"/>
                <a:cs typeface="メイリオ" panose="020B0604030504040204" pitchFamily="50" charset="-128"/>
              </a:rPr>
              <a:t>★募集期間　</a:t>
            </a:r>
            <a:r>
              <a:rPr kumimoji="1" lang="en-US" altLang="ja-JP" dirty="0">
                <a:latin typeface="メイリオ" panose="020B0604030504040204" pitchFamily="50" charset="-128"/>
                <a:ea typeface="メイリオ" panose="020B0604030504040204" pitchFamily="50" charset="-128"/>
                <a:cs typeface="メイリオ" panose="020B0604030504040204" pitchFamily="50" charset="-128"/>
              </a:rPr>
              <a:t>2025</a:t>
            </a:r>
            <a:r>
              <a:rPr kumimoji="1" lang="ja-JP" altLang="en-US" dirty="0">
                <a:latin typeface="メイリオ" panose="020B0604030504040204" pitchFamily="50" charset="-128"/>
                <a:ea typeface="メイリオ" panose="020B0604030504040204" pitchFamily="50" charset="-128"/>
                <a:cs typeface="メイリオ" panose="020B0604030504040204" pitchFamily="50" charset="-128"/>
              </a:rPr>
              <a:t>年</a:t>
            </a:r>
            <a:r>
              <a:rPr kumimoji="1" lang="en-US" altLang="ja-JP" dirty="0">
                <a:latin typeface="メイリオ" panose="020B0604030504040204" pitchFamily="50" charset="-128"/>
                <a:ea typeface="メイリオ" panose="020B0604030504040204" pitchFamily="50" charset="-128"/>
                <a:cs typeface="メイリオ" panose="020B0604030504040204" pitchFamily="50" charset="-128"/>
              </a:rPr>
              <a:t>10</a:t>
            </a:r>
            <a:r>
              <a:rPr kumimoji="1" lang="ja-JP" altLang="en-US" dirty="0">
                <a:latin typeface="メイリオ" panose="020B0604030504040204" pitchFamily="50" charset="-128"/>
                <a:ea typeface="メイリオ" panose="020B0604030504040204" pitchFamily="50" charset="-128"/>
                <a:cs typeface="メイリオ" panose="020B0604030504040204" pitchFamily="50" charset="-128"/>
              </a:rPr>
              <a:t>月</a:t>
            </a:r>
            <a:r>
              <a:rPr lang="ja-JP" altLang="en-US" dirty="0">
                <a:latin typeface="メイリオ" panose="020B0604030504040204" pitchFamily="50" charset="-128"/>
                <a:ea typeface="メイリオ" panose="020B0604030504040204" pitchFamily="50" charset="-128"/>
                <a:cs typeface="メイリオ" panose="020B0604030504040204" pitchFamily="50" charset="-128"/>
              </a:rPr>
              <a:t>上旬</a:t>
            </a:r>
            <a:endParaRPr kumimoji="1" lang="en-US" altLang="ja-JP" dirty="0">
              <a:latin typeface="メイリオ" panose="020B0604030504040204" pitchFamily="50" charset="-128"/>
              <a:ea typeface="メイリオ" panose="020B0604030504040204" pitchFamily="50" charset="-128"/>
              <a:cs typeface="メイリオ" panose="020B0604030504040204" pitchFamily="50" charset="-128"/>
            </a:endParaRPr>
          </a:p>
          <a:p>
            <a:pPr marL="0" indent="0" algn="just">
              <a:buNone/>
            </a:pPr>
            <a:r>
              <a:rPr lang="ja-JP" altLang="en-US" dirty="0">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dirty="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dirty="0">
                <a:latin typeface="メイリオ" panose="020B0604030504040204" pitchFamily="50" charset="-128"/>
                <a:ea typeface="メイリオ" panose="020B0604030504040204" pitchFamily="50" charset="-128"/>
                <a:cs typeface="メイリオ" panose="020B0604030504040204" pitchFamily="50" charset="-128"/>
              </a:rPr>
              <a:t>2025</a:t>
            </a:r>
            <a:r>
              <a:rPr kumimoji="1" lang="ja-JP" altLang="en-US" dirty="0">
                <a:latin typeface="メイリオ" panose="020B0604030504040204" pitchFamily="50" charset="-128"/>
                <a:ea typeface="メイリオ" panose="020B0604030504040204" pitchFamily="50" charset="-128"/>
                <a:cs typeface="メイリオ" panose="020B0604030504040204" pitchFamily="50" charset="-128"/>
              </a:rPr>
              <a:t>年</a:t>
            </a:r>
            <a:r>
              <a:rPr kumimoji="1" lang="en-US" altLang="ja-JP" dirty="0">
                <a:latin typeface="メイリオ" panose="020B0604030504040204" pitchFamily="50" charset="-128"/>
                <a:ea typeface="メイリオ" panose="020B0604030504040204" pitchFamily="50" charset="-128"/>
                <a:cs typeface="メイリオ" panose="020B0604030504040204" pitchFamily="50" charset="-128"/>
              </a:rPr>
              <a:t>12</a:t>
            </a:r>
            <a:r>
              <a:rPr kumimoji="1" lang="ja-JP" altLang="en-US" dirty="0">
                <a:latin typeface="メイリオ" panose="020B0604030504040204" pitchFamily="50" charset="-128"/>
                <a:ea typeface="メイリオ" panose="020B0604030504040204" pitchFamily="50" charset="-128"/>
                <a:cs typeface="メイリオ" panose="020B0604030504040204" pitchFamily="50" charset="-128"/>
              </a:rPr>
              <a:t>月</a:t>
            </a:r>
            <a:r>
              <a:rPr kumimoji="1" lang="en-US" altLang="ja-JP" dirty="0">
                <a:latin typeface="メイリオ" panose="020B0604030504040204" pitchFamily="50" charset="-128"/>
                <a:ea typeface="メイリオ" panose="020B0604030504040204" pitchFamily="50" charset="-128"/>
                <a:cs typeface="メイリオ" panose="020B0604030504040204" pitchFamily="50" charset="-128"/>
              </a:rPr>
              <a:t>31</a:t>
            </a:r>
            <a:r>
              <a:rPr kumimoji="1" lang="ja-JP" altLang="en-US" dirty="0">
                <a:latin typeface="メイリオ" panose="020B0604030504040204" pitchFamily="50" charset="-128"/>
                <a:ea typeface="メイリオ" panose="020B0604030504040204" pitchFamily="50" charset="-128"/>
                <a:cs typeface="メイリオ" panose="020B0604030504040204" pitchFamily="50" charset="-128"/>
              </a:rPr>
              <a:t>日まで</a:t>
            </a:r>
          </a:p>
        </p:txBody>
      </p:sp>
      <p:sp>
        <p:nvSpPr>
          <p:cNvPr id="5" name="フッター プレースホルダー 4"/>
          <p:cNvSpPr>
            <a:spLocks noGrp="1"/>
          </p:cNvSpPr>
          <p:nvPr>
            <p:ph type="ftr" sz="quarter" idx="11"/>
          </p:nvPr>
        </p:nvSpPr>
        <p:spPr/>
        <p:txBody>
          <a:bodyPr/>
          <a:lstStyle/>
          <a:p>
            <a:r>
              <a:rPr kumimoji="1" lang="ja-JP" altLang="en-US" sz="1400" dirty="0">
                <a:solidFill>
                  <a:schemeClr val="tx1"/>
                </a:solidFill>
              </a:rPr>
              <a:t>７</a:t>
            </a:r>
          </a:p>
        </p:txBody>
      </p:sp>
    </p:spTree>
    <p:extLst>
      <p:ext uri="{BB962C8B-B14F-4D97-AF65-F5344CB8AC3E}">
        <p14:creationId xmlns:p14="http://schemas.microsoft.com/office/powerpoint/2010/main" val="7303771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32240" y="3501008"/>
            <a:ext cx="1543050" cy="2419350"/>
          </a:xfrm>
          <a:prstGeom prst="rect">
            <a:avLst/>
          </a:prstGeom>
        </p:spPr>
      </p:pic>
      <p:sp>
        <p:nvSpPr>
          <p:cNvPr id="3" name="タイトル 2"/>
          <p:cNvSpPr>
            <a:spLocks noGrp="1"/>
          </p:cNvSpPr>
          <p:nvPr>
            <p:ph type="title"/>
          </p:nvPr>
        </p:nvSpPr>
        <p:spPr/>
        <p:txBody>
          <a:bodyPr>
            <a:normAutofit/>
          </a:bodyPr>
          <a:lstStyle/>
          <a:p>
            <a:r>
              <a:rPr kumimoji="1" lang="ja-JP" altLang="en-US" dirty="0">
                <a:effectLst/>
                <a:latin typeface="メイリオ" panose="020B0604030504040204" pitchFamily="50" charset="-128"/>
                <a:ea typeface="メイリオ" panose="020B0604030504040204" pitchFamily="50" charset="-128"/>
                <a:cs typeface="メイリオ" panose="020B0604030504040204" pitchFamily="50" charset="-128"/>
              </a:rPr>
              <a:t>ご依頼内容</a:t>
            </a:r>
          </a:p>
        </p:txBody>
      </p:sp>
      <p:sp>
        <p:nvSpPr>
          <p:cNvPr id="2" name="コンテンツ プレースホルダー 1"/>
          <p:cNvSpPr>
            <a:spLocks noGrp="1"/>
          </p:cNvSpPr>
          <p:nvPr>
            <p:ph idx="1"/>
          </p:nvPr>
        </p:nvSpPr>
        <p:spPr/>
        <p:txBody>
          <a:bodyPr>
            <a:normAutofit fontScale="62500" lnSpcReduction="20000"/>
          </a:bodyPr>
          <a:lstStyle/>
          <a:p>
            <a:pPr marL="0" indent="0">
              <a:buNone/>
            </a:pPr>
            <a:r>
              <a:rPr kumimoji="1"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①ひろおサンタカードの申込受付及び申込金の取りまとめ</a:t>
            </a:r>
            <a:endParaRPr kumimoji="1" lang="en-US" altLang="ja-JP"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dirty="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取組みは</a:t>
            </a:r>
            <a:r>
              <a:rPr kumimoji="1" lang="ja-JP" altLang="en-US"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１１月３０日</a:t>
            </a:r>
            <a:r>
              <a:rPr kumimoji="1"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まで）</a:t>
            </a:r>
          </a:p>
          <a:p>
            <a:pPr marL="0" indent="0">
              <a:buNone/>
            </a:pPr>
            <a:endParaRPr kumimoji="1" lang="ja-JP" altLang="en-US" dirty="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②受付取りまとめ後、申込書及び宛名カードを広尾サンタランド</a:t>
            </a:r>
            <a:endParaRPr lang="en-US" altLang="ja-JP"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事務局へ郵送</a:t>
            </a:r>
          </a:p>
          <a:p>
            <a:pPr marL="0" indent="0">
              <a:buNone/>
            </a:pPr>
            <a:endParaRPr kumimoji="1"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kumimoji="1"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③取りまとめいただいた料金の振込</a:t>
            </a:r>
          </a:p>
          <a:p>
            <a:pPr marL="0" indent="0">
              <a:buNone/>
            </a:pPr>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（振込手数料を差し引いてお振込いただきます。）</a:t>
            </a:r>
            <a:endParaRPr lang="en-US" altLang="ja-JP"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lang="en-US" altLang="ja-JP"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kumimoji="1" lang="ja-JP" altLang="en-US" dirty="0">
                <a:latin typeface="メイリオ" panose="020B0604030504040204" pitchFamily="50" charset="-128"/>
                <a:ea typeface="メイリオ" panose="020B0604030504040204" pitchFamily="50" charset="-128"/>
                <a:cs typeface="メイリオ" panose="020B0604030504040204" pitchFamily="50" charset="-128"/>
              </a:rPr>
              <a:t>④インターネットでのお申し込みも可能です。</a:t>
            </a:r>
            <a:endParaRPr kumimoji="1" lang="en-US" altLang="ja-JP" dirty="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kumimoji="1" lang="en-US" altLang="ja-JP" dirty="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dirty="0">
                <a:latin typeface="メイリオ" panose="020B0604030504040204" pitchFamily="50" charset="-128"/>
                <a:ea typeface="メイリオ" panose="020B0604030504040204" pitchFamily="50" charset="-128"/>
                <a:cs typeface="メイリオ" panose="020B0604030504040204" pitchFamily="50" charset="-128"/>
              </a:rPr>
              <a:t>⑤企業・団体による買取りも可能です。</a:t>
            </a:r>
            <a:endParaRPr lang="en-US" altLang="ja-JP" dirty="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例：関連する保育園や施設の子どもたちに</a:t>
            </a:r>
            <a:endParaRPr lang="en-US" altLang="ja-JP"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dirty="0">
                <a:latin typeface="メイリオ" panose="020B0604030504040204" pitchFamily="50" charset="-128"/>
                <a:ea typeface="メイリオ" panose="020B0604030504040204" pitchFamily="50" charset="-128"/>
                <a:cs typeface="メイリオ" panose="020B0604030504040204" pitchFamily="50" charset="-128"/>
              </a:rPr>
              <a:t>　　　クリスマス会等で</a:t>
            </a:r>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プレゼントする　等</a:t>
            </a:r>
            <a:endParaRPr lang="en-US" altLang="ja-JP"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フッター プレースホルダー 5"/>
          <p:cNvSpPr>
            <a:spLocks noGrp="1"/>
          </p:cNvSpPr>
          <p:nvPr>
            <p:ph type="ftr" sz="quarter" idx="11"/>
          </p:nvPr>
        </p:nvSpPr>
        <p:spPr/>
        <p:txBody>
          <a:bodyPr/>
          <a:lstStyle/>
          <a:p>
            <a:r>
              <a:rPr kumimoji="1" lang="ja-JP" altLang="en-US" sz="1400" dirty="0">
                <a:solidFill>
                  <a:schemeClr val="tx1"/>
                </a:solidFill>
              </a:rPr>
              <a:t>８</a:t>
            </a:r>
          </a:p>
        </p:txBody>
      </p:sp>
    </p:spTree>
    <p:extLst>
      <p:ext uri="{BB962C8B-B14F-4D97-AF65-F5344CB8AC3E}">
        <p14:creationId xmlns:p14="http://schemas.microsoft.com/office/powerpoint/2010/main" val="365379604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1855</TotalTime>
  <Words>1594</Words>
  <Application>Microsoft Office PowerPoint</Application>
  <PresentationFormat>画面に合わせる (4:3)</PresentationFormat>
  <Paragraphs>195</Paragraphs>
  <Slides>15</Slides>
  <Notes>4</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15</vt:i4>
      </vt:variant>
    </vt:vector>
  </HeadingPairs>
  <TitlesOfParts>
    <vt:vector size="23" baseType="lpstr">
      <vt:lpstr>HG丸ｺﾞｼｯｸM-PRO</vt:lpstr>
      <vt:lpstr>ＭＳ Ｐゴシック</vt:lpstr>
      <vt:lpstr>ＭＳ Ｐ明朝</vt:lpstr>
      <vt:lpstr>メイリオ</vt:lpstr>
      <vt:lpstr>Arial</vt:lpstr>
      <vt:lpstr>Calibri</vt:lpstr>
      <vt:lpstr>Symbol</vt:lpstr>
      <vt:lpstr>Office ​​テーマ</vt:lpstr>
      <vt:lpstr>令和7年度 子どもの夢を応援する プロジェクト事業概要</vt:lpstr>
      <vt:lpstr>広尾サンタランド事業</vt:lpstr>
      <vt:lpstr>プロジェクト概要</vt:lpstr>
      <vt:lpstr>プロジェクト内容①</vt:lpstr>
      <vt:lpstr>プロジェクト内容②</vt:lpstr>
      <vt:lpstr>取組み内容①</vt:lpstr>
      <vt:lpstr>取組み内容②</vt:lpstr>
      <vt:lpstr>取組み内容③</vt:lpstr>
      <vt:lpstr>ご依頼内容</vt:lpstr>
      <vt:lpstr>取組み実績</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子供の夢を応援する プロジェクト2017事業概要</dc:title>
  <dc:creator>LGW122</dc:creator>
  <cp:lastModifiedBy>LGW05020</cp:lastModifiedBy>
  <cp:revision>111</cp:revision>
  <cp:lastPrinted>2024-09-24T12:03:15Z</cp:lastPrinted>
  <dcterms:created xsi:type="dcterms:W3CDTF">2018-06-11T07:39:01Z</dcterms:created>
  <dcterms:modified xsi:type="dcterms:W3CDTF">2025-09-22T08:13:26Z</dcterms:modified>
</cp:coreProperties>
</file>