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7" r:id="rId1"/>
  </p:sldMasterIdLst>
  <p:notesMasterIdLst>
    <p:notesMasterId r:id="rId3"/>
  </p:notesMasterIdLst>
  <p:sldIdLst>
    <p:sldId id="378" r:id="rId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箱石＿龍也" initials="箱石＿龍也" lastIdx="1" clrIdx="0">
    <p:extLst>
      <p:ext uri="{19B8F6BF-5375-455C-9EA6-DF929625EA0E}">
        <p15:presenceInfo xmlns:p15="http://schemas.microsoft.com/office/powerpoint/2012/main" userId="S-1-5-21-2171099000-2662369888-3509826311-6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E1F5"/>
    <a:srgbClr val="75C5AE"/>
    <a:srgbClr val="6FC3AB"/>
    <a:srgbClr val="BCC5CC"/>
    <a:srgbClr val="F3FAFD"/>
    <a:srgbClr val="D5EBF8"/>
    <a:srgbClr val="CFE7F8"/>
    <a:srgbClr val="C6DC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159" autoAdjust="0"/>
  </p:normalViewPr>
  <p:slideViewPr>
    <p:cSldViewPr>
      <p:cViewPr varScale="1">
        <p:scale>
          <a:sx n="114" d="100"/>
          <a:sy n="114" d="100"/>
        </p:scale>
        <p:origin x="19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386" cy="493862"/>
          </a:xfrm>
          <a:prstGeom prst="rect">
            <a:avLst/>
          </a:prstGeom>
        </p:spPr>
        <p:txBody>
          <a:bodyPr vert="horz" lIns="69320" tIns="34661" rIns="69320" bIns="34661" rtlCol="0"/>
          <a:lstStyle>
            <a:lvl1pPr algn="l">
              <a:defRPr sz="900"/>
            </a:lvl1pPr>
          </a:lstStyle>
          <a:p>
            <a:endParaRPr kumimoji="1" lang="ja-JP" altLang="en-US"/>
          </a:p>
        </p:txBody>
      </p:sp>
      <p:sp>
        <p:nvSpPr>
          <p:cNvPr id="3" name="日付プレースホルダ 2"/>
          <p:cNvSpPr>
            <a:spLocks noGrp="1"/>
          </p:cNvSpPr>
          <p:nvPr>
            <p:ph type="dt" idx="1"/>
          </p:nvPr>
        </p:nvSpPr>
        <p:spPr>
          <a:xfrm>
            <a:off x="3815189" y="1"/>
            <a:ext cx="2919386" cy="493862"/>
          </a:xfrm>
          <a:prstGeom prst="rect">
            <a:avLst/>
          </a:prstGeom>
        </p:spPr>
        <p:txBody>
          <a:bodyPr vert="horz" lIns="69320" tIns="34661" rIns="69320" bIns="34661" rtlCol="0"/>
          <a:lstStyle>
            <a:lvl1pPr algn="r">
              <a:defRPr sz="900"/>
            </a:lvl1pPr>
          </a:lstStyle>
          <a:p>
            <a:fld id="{345E4279-E8E1-42AB-A518-AC3621A1DE36}" type="datetimeFigureOut">
              <a:rPr kumimoji="1" lang="ja-JP" altLang="en-US" smtClean="0"/>
              <a:pPr/>
              <a:t>2026/1/13</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69320" tIns="34661" rIns="69320" bIns="34661" rtlCol="0" anchor="ctr"/>
          <a:lstStyle/>
          <a:p>
            <a:endParaRPr lang="ja-JP" altLang="en-US"/>
          </a:p>
        </p:txBody>
      </p:sp>
      <p:sp>
        <p:nvSpPr>
          <p:cNvPr id="5" name="ノート プレースホルダ 4"/>
          <p:cNvSpPr>
            <a:spLocks noGrp="1"/>
          </p:cNvSpPr>
          <p:nvPr>
            <p:ph type="body" sz="quarter" idx="3"/>
          </p:nvPr>
        </p:nvSpPr>
        <p:spPr>
          <a:xfrm>
            <a:off x="673339" y="4686228"/>
            <a:ext cx="5389086" cy="4439901"/>
          </a:xfrm>
          <a:prstGeom prst="rect">
            <a:avLst/>
          </a:prstGeom>
        </p:spPr>
        <p:txBody>
          <a:bodyPr vert="horz" lIns="69320" tIns="34661" rIns="69320" bIns="3466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39"/>
            <a:ext cx="2919386" cy="493862"/>
          </a:xfrm>
          <a:prstGeom prst="rect">
            <a:avLst/>
          </a:prstGeom>
        </p:spPr>
        <p:txBody>
          <a:bodyPr vert="horz" lIns="69320" tIns="34661" rIns="69320" bIns="34661"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15189" y="9371239"/>
            <a:ext cx="2919386" cy="493862"/>
          </a:xfrm>
          <a:prstGeom prst="rect">
            <a:avLst/>
          </a:prstGeom>
        </p:spPr>
        <p:txBody>
          <a:bodyPr vert="horz" lIns="69320" tIns="34661" rIns="69320" bIns="34661" rtlCol="0" anchor="b"/>
          <a:lstStyle>
            <a:lvl1pPr algn="r">
              <a:defRPr sz="900"/>
            </a:lvl1pPr>
          </a:lstStyle>
          <a:p>
            <a:fld id="{973C9013-F0BD-44EE-96AF-C387C2CE37E5}" type="slidenum">
              <a:rPr kumimoji="1" lang="ja-JP" altLang="en-US" smtClean="0"/>
              <a:pPr/>
              <a:t>‹#›</a:t>
            </a:fld>
            <a:endParaRPr kumimoji="1" lang="ja-JP" altLang="en-US"/>
          </a:p>
        </p:txBody>
      </p:sp>
    </p:spTree>
    <p:extLst>
      <p:ext uri="{BB962C8B-B14F-4D97-AF65-F5344CB8AC3E}">
        <p14:creationId xmlns:p14="http://schemas.microsoft.com/office/powerpoint/2010/main" val="79469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62958">
              <a:defRPr/>
            </a:pPr>
            <a:fld id="{973C9013-F0BD-44EE-96AF-C387C2CE37E5}" type="slidenum">
              <a:rPr lang="ja-JP" altLang="en-US">
                <a:solidFill>
                  <a:prstClr val="black"/>
                </a:solidFill>
              </a:rPr>
              <a:pPr defTabSz="962958">
                <a:defRPr/>
              </a:pPr>
              <a:t>0</a:t>
            </a:fld>
            <a:endParaRPr lang="ja-JP" altLang="en-US">
              <a:solidFill>
                <a:prstClr val="black"/>
              </a:solidFill>
            </a:endParaRPr>
          </a:p>
        </p:txBody>
      </p:sp>
    </p:spTree>
    <p:extLst>
      <p:ext uri="{BB962C8B-B14F-4D97-AF65-F5344CB8AC3E}">
        <p14:creationId xmlns:p14="http://schemas.microsoft.com/office/powerpoint/2010/main" val="386854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a:prstGeom prst="rect">
            <a:avLst/>
          </a:prstGeo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prstClr val="black"/>
              </a:solidFill>
            </a:endParaRP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71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CDB20612-914C-4BDE-8D4C-FEA4392E99F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6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86FB01F7-FA20-4B15-9970-D297285851A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244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ctangle" preserve="1">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userDrawn="1"/>
        </p:nvPicPr>
        <p:blipFill>
          <a:blip r:embed="rId3">
            <a:alphaModFix/>
          </a:blip>
          <a:stretch>
            <a:fillRect/>
          </a:stretch>
        </p:blipFill>
        <p:spPr>
          <a:xfrm>
            <a:off x="0" y="2"/>
            <a:ext cx="9144000" cy="6858004"/>
          </a:xfrm>
          <a:prstGeom prst="rect">
            <a:avLst/>
          </a:prstGeom>
          <a:noFill/>
          <a:ln>
            <a:noFill/>
          </a:ln>
        </p:spPr>
      </p:pic>
      <p:sp>
        <p:nvSpPr>
          <p:cNvPr id="52" name="Google Shape;52;p11"/>
          <p:cNvSpPr txBox="1">
            <a:spLocks noGrp="1"/>
          </p:cNvSpPr>
          <p:nvPr>
            <p:ph type="sldNum" idx="12"/>
          </p:nvPr>
        </p:nvSpPr>
        <p:spPr>
          <a:xfrm>
            <a:off x="4297652" y="5930631"/>
            <a:ext cx="5487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47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651FC12D-27C1-4F31-90C9-A93D49E4468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284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A7694BDB-530F-4364-A4B7-5A1182A1D62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82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964DE403-68E0-47EB-9A36-3C247B16477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1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B541BEC-AD9E-4104-AF2B-4C626651FF89}"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2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6FFE511-5094-4685-A035-FB392A6605D8}"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46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E9C2EA1-6911-4BAC-954D-0A2DD024DDCF}"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587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460176D3-1CBA-4E5C-8891-6A87D7C30D4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4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A3F5529-272E-4A2C-90D7-160EE3AC100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58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068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E931EE93-A1C8-3FAA-2857-F5D7F537C8C4}"/>
              </a:ext>
            </a:extLst>
          </p:cNvPr>
          <p:cNvSpPr txBox="1"/>
          <p:nvPr/>
        </p:nvSpPr>
        <p:spPr>
          <a:xfrm>
            <a:off x="179992" y="1683175"/>
            <a:ext cx="4320000" cy="5050184"/>
          </a:xfrm>
          <a:prstGeom prst="rect">
            <a:avLst/>
          </a:prstGeom>
          <a:noFill/>
          <a:ln w="19050">
            <a:solidFill>
              <a:schemeClr val="tx1">
                <a:lumMod val="65000"/>
                <a:lumOff val="35000"/>
              </a:schemeClr>
            </a:solidFill>
          </a:ln>
        </p:spPr>
        <p:txBody>
          <a:bodyPr wrap="square"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１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業務のマネジメント戦略</a:t>
            </a:r>
            <a:endParaRPr kumimoji="1"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タイトル 3">
            <a:extLst>
              <a:ext uri="{FF2B5EF4-FFF2-40B4-BE49-F238E27FC236}">
                <a16:creationId xmlns:a16="http://schemas.microsoft.com/office/drawing/2014/main" id="{486C91E1-EF69-851F-F754-1CDBB794CECD}"/>
              </a:ext>
            </a:extLst>
          </p:cNvPr>
          <p:cNvSpPr>
            <a:spLocks noGrp="1"/>
          </p:cNvSpPr>
          <p:nvPr>
            <p:ph type="title"/>
          </p:nvPr>
        </p:nvSpPr>
        <p:spPr/>
        <p:txBody>
          <a:bodyPr/>
          <a:lstStyle/>
          <a:p>
            <a:r>
              <a:rPr lang="ja-JP" altLang="en-US" sz="2400" dirty="0"/>
              <a:t>群マネの実施方針</a:t>
            </a:r>
            <a:endParaRPr lang="ja-JP" altLang="en-US" sz="1800" dirty="0"/>
          </a:p>
        </p:txBody>
      </p:sp>
      <p:sp>
        <p:nvSpPr>
          <p:cNvPr id="12" name="テキスト ボックス 11">
            <a:extLst>
              <a:ext uri="{FF2B5EF4-FFF2-40B4-BE49-F238E27FC236}">
                <a16:creationId xmlns:a16="http://schemas.microsoft.com/office/drawing/2014/main" id="{2B64EABC-27D1-CA4E-9D6E-3740F7B4EC4D}"/>
              </a:ext>
            </a:extLst>
          </p:cNvPr>
          <p:cNvSpPr txBox="1"/>
          <p:nvPr/>
        </p:nvSpPr>
        <p:spPr>
          <a:xfrm>
            <a:off x="179992" y="940694"/>
            <a:ext cx="8784016" cy="360000"/>
          </a:xfrm>
          <a:prstGeom prst="rect">
            <a:avLst/>
          </a:prstGeom>
          <a:noFill/>
          <a:ln w="19050">
            <a:solidFill>
              <a:schemeClr val="tx1">
                <a:lumMod val="65000"/>
                <a:lumOff val="35000"/>
              </a:schemeClr>
            </a:solidFill>
          </a:ln>
        </p:spPr>
        <p:txBody>
          <a:bodyPr wrap="square" rtlCol="0" anchor="ctr">
            <a:noAutofit/>
          </a:bodyPr>
          <a:lstStyle/>
          <a:p>
            <a:pPr lvl="0" algn="ju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「近隣市町村の橋梁点検・診断を一括発注することにより、技術職員不足の解消」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A20A73D-E4CB-F5E5-4681-4F9379540536}"/>
              </a:ext>
            </a:extLst>
          </p:cNvPr>
          <p:cNvSpPr txBox="1"/>
          <p:nvPr/>
        </p:nvSpPr>
        <p:spPr>
          <a:xfrm>
            <a:off x="0" y="571603"/>
            <a:ext cx="9144000" cy="338554"/>
          </a:xfrm>
          <a:prstGeom prst="rect">
            <a:avLst/>
          </a:prstGeom>
          <a:noFill/>
          <a:ln w="28575">
            <a:noFill/>
          </a:ln>
        </p:spPr>
        <p:txBody>
          <a:bodyPr wrap="square">
            <a:spAutoFit/>
          </a:bodyPr>
          <a:lstStyle>
            <a:defPPr>
              <a:defRPr lang="ja-JP"/>
            </a:defPPr>
            <a:lvl1pPr algn="ctr">
              <a:defRPr sz="1600" spc="600">
                <a:solidFill>
                  <a:schemeClr val="bg1"/>
                </a:solidFill>
                <a:latin typeface="+mj-ea"/>
                <a:ea typeface="+mj-ea"/>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［自治体が抱える課題</a:t>
            </a: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と</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群マネ導入で期待する効果］</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F6234E2-59B5-790D-7411-4175E449FAC3}"/>
              </a:ext>
            </a:extLst>
          </p:cNvPr>
          <p:cNvSpPr txBox="1"/>
          <p:nvPr/>
        </p:nvSpPr>
        <p:spPr>
          <a:xfrm>
            <a:off x="0" y="1314085"/>
            <a:ext cx="9144000" cy="338554"/>
          </a:xfrm>
          <a:prstGeom prst="rect">
            <a:avLst/>
          </a:prstGeom>
          <a:noFill/>
          <a:ln w="28575">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［実施内容］</a:t>
            </a:r>
          </a:p>
        </p:txBody>
      </p:sp>
      <p:sp>
        <p:nvSpPr>
          <p:cNvPr id="11" name="テキスト ボックス 10">
            <a:extLst>
              <a:ext uri="{FF2B5EF4-FFF2-40B4-BE49-F238E27FC236}">
                <a16:creationId xmlns:a16="http://schemas.microsoft.com/office/drawing/2014/main" id="{21346E20-4610-D1A2-C8FE-EAFDB9E10C05}"/>
              </a:ext>
            </a:extLst>
          </p:cNvPr>
          <p:cNvSpPr txBox="1"/>
          <p:nvPr/>
        </p:nvSpPr>
        <p:spPr>
          <a:xfrm>
            <a:off x="189672" y="1943781"/>
            <a:ext cx="4320000" cy="26161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対象範囲（インフラ分野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業務プロセス）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4EFAB51-D0AC-632A-1A25-51427B2D6DB8}"/>
              </a:ext>
            </a:extLst>
          </p:cNvPr>
          <p:cNvSpPr txBox="1"/>
          <p:nvPr/>
        </p:nvSpPr>
        <p:spPr>
          <a:xfrm>
            <a:off x="234989" y="6084585"/>
            <a:ext cx="4320000"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発注方式等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契約期間の複数年化　：　無</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性能規定の導入　　　　：　無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3DBF02B-BE16-6F3D-065C-9578C4C6D030}"/>
              </a:ext>
            </a:extLst>
          </p:cNvPr>
          <p:cNvSpPr txBox="1"/>
          <p:nvPr/>
        </p:nvSpPr>
        <p:spPr>
          <a:xfrm>
            <a:off x="4644010" y="1685109"/>
            <a:ext cx="4320000" cy="301529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２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自治体の束</a:t>
            </a:r>
          </a:p>
        </p:txBody>
      </p:sp>
      <p:sp>
        <p:nvSpPr>
          <p:cNvPr id="16" name="テキスト ボックス 15">
            <a:extLst>
              <a:ext uri="{FF2B5EF4-FFF2-40B4-BE49-F238E27FC236}">
                <a16:creationId xmlns:a16="http://schemas.microsoft.com/office/drawing/2014/main" id="{F77ABA91-ED19-DED0-A1AF-7DBC19862686}"/>
              </a:ext>
            </a:extLst>
          </p:cNvPr>
          <p:cNvSpPr txBox="1"/>
          <p:nvPr/>
        </p:nvSpPr>
        <p:spPr>
          <a:xfrm>
            <a:off x="4644365" y="4833097"/>
            <a:ext cx="4320000" cy="190026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３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技術者連携、データ連携</a:t>
            </a:r>
          </a:p>
        </p:txBody>
      </p:sp>
      <p:sp>
        <p:nvSpPr>
          <p:cNvPr id="25" name="テキスト ボックス 24">
            <a:extLst>
              <a:ext uri="{FF2B5EF4-FFF2-40B4-BE49-F238E27FC236}">
                <a16:creationId xmlns:a16="http://schemas.microsoft.com/office/drawing/2014/main" id="{35BCC7A3-7EC0-1920-786F-2536915E343C}"/>
              </a:ext>
            </a:extLst>
          </p:cNvPr>
          <p:cNvSpPr txBox="1"/>
          <p:nvPr/>
        </p:nvSpPr>
        <p:spPr>
          <a:xfrm>
            <a:off x="4699362" y="5145103"/>
            <a:ext cx="4320000" cy="130805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年度、北海道建設技術センターが事務局となり、北海道市町村支援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連絡協議会を設立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・地区ごとにメンテナンス担当者による橋梁点検ブロック会議に参加</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・市町村橋梁点検をまとめて発注する市町村橋梁点検地域一括発注を活用</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・北海道市町村橋梁管理システム活用</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1" name="表 18">
            <a:extLst>
              <a:ext uri="{FF2B5EF4-FFF2-40B4-BE49-F238E27FC236}">
                <a16:creationId xmlns:a16="http://schemas.microsoft.com/office/drawing/2014/main" id="{BF18B921-B97E-4715-97F1-A6EA22AF1E14}"/>
              </a:ext>
            </a:extLst>
          </p:cNvPr>
          <p:cNvGraphicFramePr>
            <a:graphicFrameLocks noGrp="1"/>
          </p:cNvGraphicFramePr>
          <p:nvPr>
            <p:extLst>
              <p:ext uri="{D42A27DB-BD31-4B8C-83A1-F6EECF244321}">
                <p14:modId xmlns:p14="http://schemas.microsoft.com/office/powerpoint/2010/main" val="51413294"/>
              </p:ext>
            </p:extLst>
          </p:nvPr>
        </p:nvGraphicFramePr>
        <p:xfrm>
          <a:off x="286901" y="2288441"/>
          <a:ext cx="4176000" cy="3078840"/>
        </p:xfrm>
        <a:graphic>
          <a:graphicData uri="http://schemas.openxmlformats.org/drawingml/2006/table">
            <a:tbl>
              <a:tblPr firstRow="1" bandRow="1"/>
              <a:tblGrid>
                <a:gridCol w="720000">
                  <a:extLst>
                    <a:ext uri="{9D8B030D-6E8A-4147-A177-3AD203B41FA5}">
                      <a16:colId xmlns:a16="http://schemas.microsoft.com/office/drawing/2014/main" val="172406178"/>
                    </a:ext>
                  </a:extLst>
                </a:gridCol>
                <a:gridCol w="576000">
                  <a:extLst>
                    <a:ext uri="{9D8B030D-6E8A-4147-A177-3AD203B41FA5}">
                      <a16:colId xmlns:a16="http://schemas.microsoft.com/office/drawing/2014/main" val="1055651075"/>
                    </a:ext>
                  </a:extLst>
                </a:gridCol>
                <a:gridCol w="576000">
                  <a:extLst>
                    <a:ext uri="{9D8B030D-6E8A-4147-A177-3AD203B41FA5}">
                      <a16:colId xmlns:a16="http://schemas.microsoft.com/office/drawing/2014/main" val="884838355"/>
                    </a:ext>
                  </a:extLst>
                </a:gridCol>
                <a:gridCol w="576000">
                  <a:extLst>
                    <a:ext uri="{9D8B030D-6E8A-4147-A177-3AD203B41FA5}">
                      <a16:colId xmlns:a16="http://schemas.microsoft.com/office/drawing/2014/main" val="2911517556"/>
                    </a:ext>
                  </a:extLst>
                </a:gridCol>
                <a:gridCol w="576000">
                  <a:extLst>
                    <a:ext uri="{9D8B030D-6E8A-4147-A177-3AD203B41FA5}">
                      <a16:colId xmlns:a16="http://schemas.microsoft.com/office/drawing/2014/main" val="4232164755"/>
                    </a:ext>
                  </a:extLst>
                </a:gridCol>
                <a:gridCol w="576000">
                  <a:extLst>
                    <a:ext uri="{9D8B030D-6E8A-4147-A177-3AD203B41FA5}">
                      <a16:colId xmlns:a16="http://schemas.microsoft.com/office/drawing/2014/main" val="2458884806"/>
                    </a:ext>
                  </a:extLst>
                </a:gridCol>
                <a:gridCol w="576000">
                  <a:extLst>
                    <a:ext uri="{9D8B030D-6E8A-4147-A177-3AD203B41FA5}">
                      <a16:colId xmlns:a16="http://schemas.microsoft.com/office/drawing/2014/main" val="1192198917"/>
                    </a:ext>
                  </a:extLst>
                </a:gridCol>
              </a:tblGrid>
              <a:tr h="168496">
                <a:tc row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r"/>
                      <a:r>
                        <a:rPr kumimoji="1" lang="ja-JP" altLang="en-US" sz="700" dirty="0">
                          <a:solidFill>
                            <a:schemeClr val="tx1"/>
                          </a:solidFill>
                          <a:latin typeface="BIZ UDPゴシック" panose="020B0400000000000000" pitchFamily="50" charset="-128"/>
                          <a:ea typeface="BIZ UDPゴシック" panose="020B0400000000000000" pitchFamily="50" charset="-128"/>
                        </a:rPr>
                        <a:t>業務プロセス</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700" dirty="0">
                          <a:solidFill>
                            <a:schemeClr val="tx1"/>
                          </a:solidFill>
                          <a:latin typeface="BIZ UDPゴシック" panose="020B0400000000000000" pitchFamily="50" charset="-128"/>
                          <a:ea typeface="BIZ UDPゴシック" panose="020B0400000000000000" pitchFamily="50" charset="-128"/>
                        </a:rPr>
                        <a:t>インフラ分野</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grid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日常維持管理業務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grid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構造物の定期点検関連</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endParaRPr kumimoji="1" lang="ja-JP" altLang="en-US"/>
                    </a:p>
                  </a:txBody>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extLst>
                  <a:ext uri="{0D108BD9-81ED-4DB2-BD59-A6C34878D82A}">
                    <a16:rowId xmlns:a16="http://schemas.microsoft.com/office/drawing/2014/main" val="2093253002"/>
                  </a:ext>
                </a:extLst>
              </a:tr>
              <a:tr h="360000">
                <a:tc vMerge="1">
                  <a:txBody>
                    <a:bodyPr/>
                    <a:lstStyle/>
                    <a:p>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窓口</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維持</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作業</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計画</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策定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点検</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設計</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工事</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357153111"/>
                  </a:ext>
                </a:extLst>
              </a:tr>
              <a:tr h="270000">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巡回</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清掃</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剪定</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2348043"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97074"/>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825436"/>
                  </a:ext>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803449"/>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67262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04200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公園</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除草・剪定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69152"/>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下水道</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40007"/>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その他</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881651"/>
                  </a:ext>
                </a:extLst>
              </a:tr>
            </a:tbl>
          </a:graphicData>
        </a:graphic>
      </p:graphicFrame>
      <p:sp>
        <p:nvSpPr>
          <p:cNvPr id="5" name="テキスト ボックス 4">
            <a:extLst>
              <a:ext uri="{FF2B5EF4-FFF2-40B4-BE49-F238E27FC236}">
                <a16:creationId xmlns:a16="http://schemas.microsoft.com/office/drawing/2014/main" id="{E7C08680-BC09-42F5-BBF8-ACECA403FFD6}"/>
              </a:ext>
            </a:extLst>
          </p:cNvPr>
          <p:cNvSpPr txBox="1"/>
          <p:nvPr/>
        </p:nvSpPr>
        <p:spPr>
          <a:xfrm>
            <a:off x="4767467" y="6885683"/>
            <a:ext cx="4176464" cy="95410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建設技術センターによる市町村支援</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・平成２７年度から市町村支援連絡協議会で</a:t>
            </a:r>
            <a:r>
              <a:rPr lang="ja-JP" altLang="en-US" sz="1200" dirty="0">
                <a:solidFill>
                  <a:srgbClr val="222222"/>
                </a:solidFill>
                <a:latin typeface="BIZ UDPゴシック" panose="020B0400000000000000" pitchFamily="50" charset="-128"/>
                <a:ea typeface="BIZ UDPゴシック" panose="020B0400000000000000" pitchFamily="50" charset="-128"/>
              </a:rPr>
              <a:t>市町村橋梁</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点検をまとめて発注する市町村橋梁点検地域一括発注</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を実施</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A847DD1-8D67-450F-B9DA-A49A1074EDE3}"/>
              </a:ext>
            </a:extLst>
          </p:cNvPr>
          <p:cNvSpPr/>
          <p:nvPr/>
        </p:nvSpPr>
        <p:spPr>
          <a:xfrm>
            <a:off x="2699792" y="2888841"/>
            <a:ext cx="637200" cy="28529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9826734-ECB5-4AC1-A8C5-5C10BC57EC3C}"/>
              </a:ext>
            </a:extLst>
          </p:cNvPr>
          <p:cNvSpPr txBox="1"/>
          <p:nvPr/>
        </p:nvSpPr>
        <p:spPr>
          <a:xfrm>
            <a:off x="4672188" y="4269514"/>
            <a:ext cx="4320000" cy="430887"/>
          </a:xfrm>
          <a:prstGeom prst="rect">
            <a:avLst/>
          </a:prstGeom>
          <a:noFill/>
        </p:spPr>
        <p:txBody>
          <a:bodyPr wrap="square">
            <a:spAutoFit/>
          </a:bodyPr>
          <a:lstStyle/>
          <a:p>
            <a:pPr marL="171450" indent="-171450" algn="just">
              <a:buFont typeface="Wingdings" panose="05000000000000000000" pitchFamily="2" charset="2"/>
              <a:buChar char="p"/>
              <a:defRPr/>
            </a:pPr>
            <a:r>
              <a:rPr lang="ja-JP" altLang="en-US" sz="1100" dirty="0">
                <a:latin typeface="ＭＳ Ｐゴシック"/>
                <a:ea typeface="ＭＳ Ｐゴシック"/>
              </a:rPr>
              <a:t>地方自治法上の共同処理制度の適用：無</a:t>
            </a:r>
          </a:p>
          <a:p>
            <a:pPr marL="171450" indent="-171450" algn="just">
              <a:buFont typeface="Wingdings" panose="05000000000000000000" pitchFamily="2" charset="2"/>
              <a:buChar char="p"/>
              <a:defRPr/>
            </a:pPr>
            <a:r>
              <a:rPr lang="ja-JP" altLang="en-US" sz="1100" dirty="0">
                <a:latin typeface="ＭＳ Ｐゴシック"/>
                <a:ea typeface="ＭＳ Ｐゴシック"/>
              </a:rPr>
              <a:t>連携協力道路制度の活用：無</a:t>
            </a:r>
          </a:p>
        </p:txBody>
      </p:sp>
      <p:sp>
        <p:nvSpPr>
          <p:cNvPr id="30" name="タイトル 3">
            <a:extLst>
              <a:ext uri="{FF2B5EF4-FFF2-40B4-BE49-F238E27FC236}">
                <a16:creationId xmlns:a16="http://schemas.microsoft.com/office/drawing/2014/main" id="{366A5F79-E635-417C-8729-A1786CABBD01}"/>
              </a:ext>
            </a:extLst>
          </p:cNvPr>
          <p:cNvSpPr txBox="1">
            <a:spLocks/>
          </p:cNvSpPr>
          <p:nvPr/>
        </p:nvSpPr>
        <p:spPr bwMode="auto">
          <a:xfrm>
            <a:off x="2449862" y="-49778"/>
            <a:ext cx="5239439" cy="68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000" kern="0" dirty="0"/>
              <a:t>（広尾町）</a:t>
            </a:r>
          </a:p>
        </p:txBody>
      </p:sp>
      <p:pic>
        <p:nvPicPr>
          <p:cNvPr id="32" name="図 31">
            <a:extLst>
              <a:ext uri="{FF2B5EF4-FFF2-40B4-BE49-F238E27FC236}">
                <a16:creationId xmlns:a16="http://schemas.microsoft.com/office/drawing/2014/main" id="{36F3EE7E-DB0E-4AAB-AE9D-F51F955A240E}"/>
              </a:ext>
            </a:extLst>
          </p:cNvPr>
          <p:cNvPicPr>
            <a:picLocks noChangeAspect="1"/>
          </p:cNvPicPr>
          <p:nvPr/>
        </p:nvPicPr>
        <p:blipFill>
          <a:blip r:embed="rId3"/>
          <a:stretch>
            <a:fillRect/>
          </a:stretch>
        </p:blipFill>
        <p:spPr>
          <a:xfrm>
            <a:off x="4685042" y="2015003"/>
            <a:ext cx="3034702" cy="1062252"/>
          </a:xfrm>
          <a:prstGeom prst="rect">
            <a:avLst/>
          </a:prstGeom>
        </p:spPr>
      </p:pic>
      <p:pic>
        <p:nvPicPr>
          <p:cNvPr id="33" name="図 32">
            <a:extLst>
              <a:ext uri="{FF2B5EF4-FFF2-40B4-BE49-F238E27FC236}">
                <a16:creationId xmlns:a16="http://schemas.microsoft.com/office/drawing/2014/main" id="{F4485583-D83A-4E89-A6A1-CFCB122F9C38}"/>
              </a:ext>
            </a:extLst>
          </p:cNvPr>
          <p:cNvPicPr>
            <a:picLocks noChangeAspect="1"/>
          </p:cNvPicPr>
          <p:nvPr/>
        </p:nvPicPr>
        <p:blipFill>
          <a:blip r:embed="rId4"/>
          <a:stretch>
            <a:fillRect/>
          </a:stretch>
        </p:blipFill>
        <p:spPr>
          <a:xfrm>
            <a:off x="6352063" y="3229579"/>
            <a:ext cx="2484961" cy="827135"/>
          </a:xfrm>
          <a:prstGeom prst="rect">
            <a:avLst/>
          </a:prstGeom>
        </p:spPr>
      </p:pic>
      <p:sp>
        <p:nvSpPr>
          <p:cNvPr id="34" name="正方形/長方形 33">
            <a:extLst>
              <a:ext uri="{FF2B5EF4-FFF2-40B4-BE49-F238E27FC236}">
                <a16:creationId xmlns:a16="http://schemas.microsoft.com/office/drawing/2014/main" id="{A1D024C6-46EB-4B9D-B26C-714D4B76901A}"/>
              </a:ext>
            </a:extLst>
          </p:cNvPr>
          <p:cNvSpPr/>
          <p:nvPr/>
        </p:nvSpPr>
        <p:spPr>
          <a:xfrm>
            <a:off x="5900848" y="4067727"/>
            <a:ext cx="3204795" cy="2379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lang="en-US" altLang="ja-JP" sz="900" dirty="0">
                <a:solidFill>
                  <a:schemeClr val="tx1"/>
                </a:solidFill>
              </a:rPr>
              <a:t>※</a:t>
            </a:r>
            <a:r>
              <a:rPr kumimoji="1" lang="ja-JP" altLang="en-US" sz="900" dirty="0">
                <a:solidFill>
                  <a:schemeClr val="tx1"/>
                </a:solidFill>
              </a:rPr>
              <a:t>定期点検予定により各年度のに市町村には出入りがある。</a:t>
            </a:r>
          </a:p>
        </p:txBody>
      </p:sp>
      <p:sp>
        <p:nvSpPr>
          <p:cNvPr id="35" name="正方形/長方形 34">
            <a:extLst>
              <a:ext uri="{FF2B5EF4-FFF2-40B4-BE49-F238E27FC236}">
                <a16:creationId xmlns:a16="http://schemas.microsoft.com/office/drawing/2014/main" id="{26943C29-FCF4-4B22-93FE-6B14C6806557}"/>
              </a:ext>
            </a:extLst>
          </p:cNvPr>
          <p:cNvSpPr/>
          <p:nvPr/>
        </p:nvSpPr>
        <p:spPr>
          <a:xfrm>
            <a:off x="4817269" y="3273085"/>
            <a:ext cx="1248389" cy="5315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kumimoji="1" lang="ja-JP" altLang="en-US" sz="900" dirty="0">
                <a:solidFill>
                  <a:schemeClr val="tx1"/>
                </a:solidFill>
              </a:rPr>
              <a:t>協議会にて調整後、</a:t>
            </a:r>
            <a:endParaRPr kumimoji="1" lang="en-US" altLang="ja-JP" sz="900" dirty="0">
              <a:solidFill>
                <a:schemeClr val="tx1"/>
              </a:solidFill>
            </a:endParaRPr>
          </a:p>
          <a:p>
            <a:pPr marL="92075" indent="-92075"/>
            <a:r>
              <a:rPr kumimoji="1" lang="ja-JP" altLang="en-US" sz="900" dirty="0">
                <a:solidFill>
                  <a:schemeClr val="tx1"/>
                </a:solidFill>
              </a:rPr>
              <a:t>市町村とセンターは</a:t>
            </a:r>
            <a:endParaRPr kumimoji="1" lang="en-US" altLang="ja-JP" sz="900" dirty="0">
              <a:solidFill>
                <a:schemeClr val="tx1"/>
              </a:solidFill>
            </a:endParaRPr>
          </a:p>
          <a:p>
            <a:pPr marL="92075" indent="-92075"/>
            <a:r>
              <a:rPr kumimoji="1" lang="ja-JP" altLang="en-US" sz="900" dirty="0">
                <a:solidFill>
                  <a:schemeClr val="tx1"/>
                </a:solidFill>
              </a:rPr>
              <a:t>都度単年で協定締結。</a:t>
            </a:r>
          </a:p>
        </p:txBody>
      </p:sp>
      <p:sp>
        <p:nvSpPr>
          <p:cNvPr id="47" name="矢印: 折線 46">
            <a:extLst>
              <a:ext uri="{FF2B5EF4-FFF2-40B4-BE49-F238E27FC236}">
                <a16:creationId xmlns:a16="http://schemas.microsoft.com/office/drawing/2014/main" id="{9E3F33A3-8301-4A02-A676-6C178F16F7B4}"/>
              </a:ext>
            </a:extLst>
          </p:cNvPr>
          <p:cNvSpPr/>
          <p:nvPr/>
        </p:nvSpPr>
        <p:spPr>
          <a:xfrm flipV="1">
            <a:off x="5429603" y="3132966"/>
            <a:ext cx="813816" cy="705172"/>
          </a:xfrm>
          <a:prstGeom prst="bentArrow">
            <a:avLst>
              <a:gd name="adj1" fmla="val 25000"/>
              <a:gd name="adj2" fmla="val 30761"/>
              <a:gd name="adj3" fmla="val 23952"/>
              <a:gd name="adj4" fmla="val 48988"/>
            </a:avLst>
          </a:prstGeom>
          <a:solidFill>
            <a:srgbClr val="0070C0">
              <a:alpha val="2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057315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75BB661A-7159-40AB-A8B9-95C523401A87}" vid="{AD23DF29-DE52-45D5-B687-48F301D686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15212</TotalTime>
  <Words>375</Words>
  <Application>Microsoft Office PowerPoint</Application>
  <PresentationFormat>画面に合わせる (4:3)</PresentationFormat>
  <Paragraphs>111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HGP創英角ｺﾞｼｯｸUB</vt:lpstr>
      <vt:lpstr>ＭＳ Ｐゴシック</vt:lpstr>
      <vt:lpstr>Arial</vt:lpstr>
      <vt:lpstr>Calibri</vt:lpstr>
      <vt:lpstr>Times New Roman</vt:lpstr>
      <vt:lpstr>Wingdings</vt:lpstr>
      <vt:lpstr>1_標準デザイン</vt:lpstr>
      <vt:lpstr>群マネの実施方針</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香田;裕一</dc:creator>
  <cp:lastModifiedBy>LGW04032</cp:lastModifiedBy>
  <cp:revision>498</cp:revision>
  <cp:lastPrinted>2025-12-24T08:02:55Z</cp:lastPrinted>
  <dcterms:created xsi:type="dcterms:W3CDTF">2007-11-06T12:19:33Z</dcterms:created>
  <dcterms:modified xsi:type="dcterms:W3CDTF">2026-01-13T05:02:02Z</dcterms:modified>
</cp:coreProperties>
</file>